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handoutMasterIdLst>
    <p:handoutMasterId r:id="rId56"/>
  </p:handoutMasterIdLst>
  <p:sldIdLst>
    <p:sldId id="376" r:id="rId2"/>
    <p:sldId id="362" r:id="rId3"/>
    <p:sldId id="399" r:id="rId4"/>
    <p:sldId id="400" r:id="rId5"/>
    <p:sldId id="401" r:id="rId6"/>
    <p:sldId id="402" r:id="rId7"/>
    <p:sldId id="403" r:id="rId8"/>
    <p:sldId id="404" r:id="rId9"/>
    <p:sldId id="405" r:id="rId10"/>
    <p:sldId id="406" r:id="rId11"/>
    <p:sldId id="453" r:id="rId12"/>
    <p:sldId id="454" r:id="rId13"/>
    <p:sldId id="455" r:id="rId14"/>
    <p:sldId id="457" r:id="rId15"/>
    <p:sldId id="456" r:id="rId16"/>
    <p:sldId id="458" r:id="rId17"/>
    <p:sldId id="412" r:id="rId18"/>
    <p:sldId id="459" r:id="rId19"/>
    <p:sldId id="414" r:id="rId20"/>
    <p:sldId id="415" r:id="rId21"/>
    <p:sldId id="460" r:id="rId22"/>
    <p:sldId id="418" r:id="rId23"/>
    <p:sldId id="419" r:id="rId24"/>
    <p:sldId id="461" r:id="rId25"/>
    <p:sldId id="462" r:id="rId26"/>
    <p:sldId id="463" r:id="rId27"/>
    <p:sldId id="464" r:id="rId28"/>
    <p:sldId id="424" r:id="rId29"/>
    <p:sldId id="425" r:id="rId30"/>
    <p:sldId id="426" r:id="rId31"/>
    <p:sldId id="427" r:id="rId32"/>
    <p:sldId id="428" r:id="rId33"/>
    <p:sldId id="430" r:id="rId34"/>
    <p:sldId id="465" r:id="rId35"/>
    <p:sldId id="432" r:id="rId36"/>
    <p:sldId id="433" r:id="rId37"/>
    <p:sldId id="434" r:id="rId38"/>
    <p:sldId id="435" r:id="rId39"/>
    <p:sldId id="436" r:id="rId40"/>
    <p:sldId id="437" r:id="rId41"/>
    <p:sldId id="438" r:id="rId42"/>
    <p:sldId id="439" r:id="rId43"/>
    <p:sldId id="441" r:id="rId44"/>
    <p:sldId id="452" r:id="rId45"/>
    <p:sldId id="443" r:id="rId46"/>
    <p:sldId id="444" r:id="rId47"/>
    <p:sldId id="466" r:id="rId48"/>
    <p:sldId id="445" r:id="rId49"/>
    <p:sldId id="467" r:id="rId50"/>
    <p:sldId id="447" r:id="rId51"/>
    <p:sldId id="449" r:id="rId52"/>
    <p:sldId id="450" r:id="rId53"/>
    <p:sldId id="451"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3" autoAdjust="0"/>
    <p:restoredTop sz="92186" autoAdjust="0"/>
  </p:normalViewPr>
  <p:slideViewPr>
    <p:cSldViewPr>
      <p:cViewPr>
        <p:scale>
          <a:sx n="68" d="100"/>
          <a:sy n="68" d="100"/>
        </p:scale>
        <p:origin x="-1452"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DEDC82-4560-43E2-8232-35C4BAF6E664}" type="datetimeFigureOut">
              <a:rPr lang="en-US" smtClean="0"/>
              <a:pPr/>
              <a:t>7/14/2014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C5193E-7953-4B79-8044-0EB8B5DCA1BD}" type="slidenum">
              <a:rPr lang="en-US" smtClean="0"/>
              <a:pPr/>
              <a:t>‹#›</a:t>
            </a:fld>
            <a:endParaRPr lang="en-US"/>
          </a:p>
        </p:txBody>
      </p:sp>
    </p:spTree>
    <p:extLst>
      <p:ext uri="{BB962C8B-B14F-4D97-AF65-F5344CB8AC3E}">
        <p14:creationId xmlns:p14="http://schemas.microsoft.com/office/powerpoint/2010/main" val="2837660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29741-E146-46AD-B578-BE2804C76594}" type="datetimeFigureOut">
              <a:rPr lang="en-US" smtClean="0"/>
              <a:pPr/>
              <a:t>7/14/2014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12627-7437-4493-A22A-4044D6940018}" type="slidenum">
              <a:rPr lang="en-US" smtClean="0"/>
              <a:pPr/>
              <a:t>‹#›</a:t>
            </a:fld>
            <a:endParaRPr lang="en-US"/>
          </a:p>
        </p:txBody>
      </p:sp>
    </p:spTree>
    <p:extLst>
      <p:ext uri="{BB962C8B-B14F-4D97-AF65-F5344CB8AC3E}">
        <p14:creationId xmlns:p14="http://schemas.microsoft.com/office/powerpoint/2010/main" val="228773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1</a:t>
            </a:fld>
            <a:endParaRPr lang="en-US"/>
          </a:p>
        </p:txBody>
      </p:sp>
    </p:spTree>
    <p:extLst>
      <p:ext uri="{BB962C8B-B14F-4D97-AF65-F5344CB8AC3E}">
        <p14:creationId xmlns:p14="http://schemas.microsoft.com/office/powerpoint/2010/main" val="60827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10</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 search our digital collection, begin by going to our website and clicking on the download audiobooks/</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ebooks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link.</a:t>
            </a:r>
          </a:p>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2</a:t>
            </a:fld>
            <a:endParaRPr lang="en-US"/>
          </a:p>
        </p:txBody>
      </p:sp>
    </p:spTree>
    <p:extLst>
      <p:ext uri="{BB962C8B-B14F-4D97-AF65-F5344CB8AC3E}">
        <p14:creationId xmlns:p14="http://schemas.microsoft.com/office/powerpoint/2010/main" val="608274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3</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4</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44</a:t>
            </a:fld>
            <a:endParaRPr lang="en-US"/>
          </a:p>
        </p:txBody>
      </p:sp>
    </p:spTree>
    <p:extLst>
      <p:ext uri="{BB962C8B-B14F-4D97-AF65-F5344CB8AC3E}">
        <p14:creationId xmlns:p14="http://schemas.microsoft.com/office/powerpoint/2010/main" val="608274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45</a:t>
            </a:fld>
            <a:endParaRPr lang="en-US"/>
          </a:p>
        </p:txBody>
      </p:sp>
    </p:spTree>
    <p:extLst>
      <p:ext uri="{BB962C8B-B14F-4D97-AF65-F5344CB8AC3E}">
        <p14:creationId xmlns:p14="http://schemas.microsoft.com/office/powerpoint/2010/main" val="608274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5</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0827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6</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7</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8</a:t>
            </a:fld>
            <a:endParaRPr lang="en-US"/>
          </a:p>
        </p:txBody>
      </p:sp>
    </p:spTree>
    <p:extLst>
      <p:ext uri="{BB962C8B-B14F-4D97-AF65-F5344CB8AC3E}">
        <p14:creationId xmlns:p14="http://schemas.microsoft.com/office/powerpoint/2010/main" val="112738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will be taken to the home page for Montgomery County Library District’s Digital Collection. </a:t>
            </a:r>
            <a:endParaRPr lang="en-US" dirty="0"/>
          </a:p>
        </p:txBody>
      </p:sp>
      <p:sp>
        <p:nvSpPr>
          <p:cNvPr id="4" name="Slide Number Placeholder 3"/>
          <p:cNvSpPr>
            <a:spLocks noGrp="1"/>
          </p:cNvSpPr>
          <p:nvPr>
            <p:ph type="sldNum" sz="quarter" idx="10"/>
          </p:nvPr>
        </p:nvSpPr>
        <p:spPr/>
        <p:txBody>
          <a:bodyPr/>
          <a:lstStyle/>
          <a:p>
            <a:fld id="{EA812627-7437-4493-A22A-4044D6940018}" type="slidenum">
              <a:rPr lang="en-US" smtClean="0"/>
              <a:pPr/>
              <a:t>9</a:t>
            </a:fld>
            <a:endParaRPr lang="en-US"/>
          </a:p>
        </p:txBody>
      </p:sp>
    </p:spTree>
    <p:extLst>
      <p:ext uri="{BB962C8B-B14F-4D97-AF65-F5344CB8AC3E}">
        <p14:creationId xmlns:p14="http://schemas.microsoft.com/office/powerpoint/2010/main" val="112738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06A960-A494-466D-A561-C86CF753D7BF}" type="datetime1">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3B346F-8909-4242-9B5F-86B26F7C4885}" type="datetime1">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E34876-D5F4-40A2-B210-C140D930144C}" type="datetime1">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6510CF-822E-45B6-ACC0-365459C2AB0C}" type="datetime1">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93F4C4-3F24-439D-A6B7-6810E35D9F75}" type="datetime1">
              <a:rPr lang="en-US" smtClean="0"/>
              <a:pPr/>
              <a:t>7/14/2014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D38FC5-8701-486A-A384-BD66C3188C4A}" type="datetime1">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500BC4-8628-4449-8B23-3249DB2EA21B}" type="datetime1">
              <a:rPr lang="en-US" smtClean="0"/>
              <a:pPr/>
              <a:t>7/14/2014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DB2DBA-EF81-4DC8-826F-57305D24C0C0}" type="datetime1">
              <a:rPr lang="en-US" smtClean="0"/>
              <a:pPr/>
              <a:t>7/14/2014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4034E-DED1-4B0D-9A70-AD76320EB91F}" type="datetime1">
              <a:rPr lang="en-US" smtClean="0"/>
              <a:pPr/>
              <a:t>7/14/2014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B7E372-0E34-4112-95A1-C0674B0DB31D}" type="datetime1">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1B9F8-F6AC-4F11-9BC9-23539036C984}" type="datetime1">
              <a:rPr lang="en-US" smtClean="0"/>
              <a:pPr/>
              <a:t>7/14/2014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DB454-FBD6-4DD7-8956-696EFA8BCC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45D3B-49FC-4771-92E4-F9BDCC781BD3}" type="datetime1">
              <a:rPr lang="en-US" smtClean="0"/>
              <a:pPr/>
              <a:t>7/14/2014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DB454-FBD6-4DD7-8956-696EFA8BCCE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02204"/>
            <a:ext cx="8229600" cy="1938992"/>
          </a:xfrm>
        </p:spPr>
        <p:txBody>
          <a:bodyPr>
            <a:spAutoFit/>
          </a:bodyPr>
          <a:lstStyle/>
          <a:p>
            <a:r>
              <a:rPr lang="en-US" sz="4000" dirty="0">
                <a:solidFill>
                  <a:prstClr val="black"/>
                </a:solidFill>
                <a:latin typeface="Calibri" pitchFamily="34" charset="0"/>
              </a:rPr>
              <a:t>Searching Overdrive</a:t>
            </a:r>
            <a:br>
              <a:rPr lang="en-US" sz="4000" dirty="0">
                <a:solidFill>
                  <a:prstClr val="black"/>
                </a:solidFill>
                <a:latin typeface="Calibri" pitchFamily="34" charset="0"/>
              </a:rPr>
            </a:br>
            <a:r>
              <a:rPr lang="en-US" sz="4000" dirty="0">
                <a:solidFill>
                  <a:prstClr val="black"/>
                </a:solidFill>
                <a:latin typeface="Calibri" pitchFamily="34" charset="0"/>
              </a:rPr>
              <a:t>&amp;</a:t>
            </a:r>
            <a:br>
              <a:rPr lang="en-US" sz="4000" dirty="0">
                <a:solidFill>
                  <a:prstClr val="black"/>
                </a:solidFill>
                <a:latin typeface="Calibri" pitchFamily="34" charset="0"/>
              </a:rPr>
            </a:br>
            <a:r>
              <a:rPr lang="en-US" sz="4000" dirty="0">
                <a:solidFill>
                  <a:prstClr val="black"/>
                </a:solidFill>
                <a:latin typeface="Calibri" pitchFamily="34" charset="0"/>
              </a:rPr>
              <a:t>Managing your Digital Account</a:t>
            </a:r>
            <a:endParaRPr lang="en-US" dirty="0">
              <a:latin typeface="Calibri" pitchFamily="34" charset="0"/>
            </a:endParaRPr>
          </a:p>
        </p:txBody>
      </p:sp>
      <p:sp>
        <p:nvSpPr>
          <p:cNvPr id="5" name="Slide Number Placeholder 4"/>
          <p:cNvSpPr>
            <a:spLocks noGrp="1"/>
          </p:cNvSpPr>
          <p:nvPr>
            <p:ph type="sldNum" sz="quarter" idx="12"/>
          </p:nvPr>
        </p:nvSpPr>
        <p:spPr/>
        <p:txBody>
          <a:bodyPr/>
          <a:lstStyle/>
          <a:p>
            <a:fld id="{682DB454-FBD6-4DD7-8956-696EFA8BCCE1}" type="slidenum">
              <a:rPr lang="en-US" smtClean="0"/>
              <a:pPr/>
              <a:t>1</a:t>
            </a:fld>
            <a:endParaRPr lang="en-US"/>
          </a:p>
        </p:txBody>
      </p:sp>
      <p:sp>
        <p:nvSpPr>
          <p:cNvPr id="7" name="TextBox 6"/>
          <p:cNvSpPr txBox="1"/>
          <p:nvPr/>
        </p:nvSpPr>
        <p:spPr>
          <a:xfrm>
            <a:off x="1676400" y="3429000"/>
            <a:ext cx="5638800" cy="369332"/>
          </a:xfrm>
          <a:prstGeom prst="rect">
            <a:avLst/>
          </a:prstGeom>
          <a:noFill/>
        </p:spPr>
        <p:txBody>
          <a:bodyPr wrap="square" rtlCol="0">
            <a:spAutoFit/>
          </a:bodyPr>
          <a:lstStyle/>
          <a:p>
            <a:pPr algn="ctr"/>
            <a:r>
              <a:rPr lang="en-US" dirty="0" smtClean="0">
                <a:solidFill>
                  <a:schemeClr val="bg1"/>
                </a:solidFill>
              </a:rPr>
              <a:t>Using a Computer</a:t>
            </a:r>
            <a:endParaRPr lang="en-US" dirty="0">
              <a:solidFill>
                <a:schemeClr val="bg1"/>
              </a:solidFill>
            </a:endParaRPr>
          </a:p>
        </p:txBody>
      </p:sp>
      <p:sp>
        <p:nvSpPr>
          <p:cNvPr id="6" name="Rectangle 5"/>
          <p:cNvSpPr/>
          <p:nvPr/>
        </p:nvSpPr>
        <p:spPr>
          <a:xfrm>
            <a:off x="159294" y="6156810"/>
            <a:ext cx="4572000" cy="615553"/>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rgbClr val="C9C2D1">
                    <a:lumMod val="50000"/>
                  </a:srgbClr>
                </a:solidFill>
                <a:latin typeface="Calibri" pitchFamily="34" charset="0"/>
              </a:rPr>
              <a:t>Prepared by the Computer Lab</a:t>
            </a:r>
          </a:p>
          <a:p>
            <a:r>
              <a:rPr lang="en-US" sz="1600" i="1" dirty="0">
                <a:solidFill>
                  <a:srgbClr val="C9C2D1">
                    <a:lumMod val="50000"/>
                  </a:srgbClr>
                </a:solidFill>
                <a:latin typeface="Calibri" pitchFamily="34" charset="0"/>
              </a:rPr>
              <a:t>Montgomery County-Norristown Public Library</a:t>
            </a:r>
          </a:p>
        </p:txBody>
      </p:sp>
      <p:sp>
        <p:nvSpPr>
          <p:cNvPr id="8" name="Rectangle 7"/>
          <p:cNvSpPr/>
          <p:nvPr/>
        </p:nvSpPr>
        <p:spPr>
          <a:xfrm>
            <a:off x="7086599" y="6435148"/>
            <a:ext cx="1371600" cy="3693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smtClean="0">
                <a:solidFill>
                  <a:srgbClr val="C9C2D1">
                    <a:lumMod val="50000"/>
                  </a:srgbClr>
                </a:solidFill>
                <a:latin typeface="Calibri" pitchFamily="34" charset="0"/>
              </a:rPr>
              <a:t>July 2014</a:t>
            </a:r>
            <a:endParaRPr lang="en-US" sz="1600" i="1" dirty="0">
              <a:solidFill>
                <a:srgbClr val="C9C2D1">
                  <a:lumMod val="50000"/>
                </a:srgbClr>
              </a:solidFill>
              <a:latin typeface="Calibri" pitchFamily="34" charset="0"/>
            </a:endParaRPr>
          </a:p>
        </p:txBody>
      </p:sp>
    </p:spTree>
    <p:extLst>
      <p:ext uri="{BB962C8B-B14F-4D97-AF65-F5344CB8AC3E}">
        <p14:creationId xmlns:p14="http://schemas.microsoft.com/office/powerpoint/2010/main" val="2609353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 y="1172211"/>
            <a:ext cx="9131968" cy="4061764"/>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10</a:t>
            </a:fld>
            <a:endParaRPr lang="en-US"/>
          </a:p>
        </p:txBody>
      </p:sp>
      <p:sp>
        <p:nvSpPr>
          <p:cNvPr id="7" name="TextBox 6"/>
          <p:cNvSpPr txBox="1"/>
          <p:nvPr/>
        </p:nvSpPr>
        <p:spPr>
          <a:xfrm>
            <a:off x="1524000" y="4471485"/>
            <a:ext cx="4953000" cy="36933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Enter your library card number and click Sign </a:t>
            </a:r>
            <a:r>
              <a:rPr lang="en-US" b="1" kern="0" dirty="0" smtClean="0">
                <a:solidFill>
                  <a:srgbClr val="FF0000"/>
                </a:solidFill>
                <a:latin typeface="Calibri"/>
              </a:rPr>
              <a:t>In.</a:t>
            </a:r>
            <a:endParaRPr lang="en-US" b="1" kern="0" dirty="0">
              <a:solidFill>
                <a:srgbClr val="FF0000"/>
              </a:solidFill>
              <a:latin typeface="Calibri"/>
            </a:endParaRPr>
          </a:p>
        </p:txBody>
      </p:sp>
      <p:cxnSp>
        <p:nvCxnSpPr>
          <p:cNvPr id="10" name="Straight Arrow Connector 9"/>
          <p:cNvCxnSpPr/>
          <p:nvPr/>
        </p:nvCxnSpPr>
        <p:spPr>
          <a:xfrm flipV="1">
            <a:off x="2209802" y="4114800"/>
            <a:ext cx="0" cy="3566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105400" y="4114800"/>
            <a:ext cx="0" cy="3566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213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11</a:t>
            </a:fld>
            <a:endParaRPr lang="en-US">
              <a:solidFill>
                <a:prstClr val="white">
                  <a:tint val="75000"/>
                </a:prst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654282"/>
            <a:ext cx="9144000" cy="528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221" y="1524000"/>
            <a:ext cx="7283784" cy="2585323"/>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kern="0" dirty="0">
                <a:solidFill>
                  <a:srgbClr val="FF0000"/>
                </a:solidFill>
                <a:latin typeface="Calibri"/>
              </a:rPr>
              <a:t>As soon as you sign in, </a:t>
            </a:r>
            <a:r>
              <a:rPr lang="en-US" b="1" kern="0" dirty="0" smtClean="0">
                <a:solidFill>
                  <a:srgbClr val="FF0000"/>
                </a:solidFill>
                <a:latin typeface="Calibri"/>
              </a:rPr>
              <a:t>you </a:t>
            </a:r>
            <a:r>
              <a:rPr lang="en-US" b="1" kern="0" dirty="0">
                <a:solidFill>
                  <a:srgbClr val="FF0000"/>
                </a:solidFill>
                <a:latin typeface="Calibri"/>
              </a:rPr>
              <a:t>will be returned to the page you were on. Note the </a:t>
            </a:r>
            <a:r>
              <a:rPr lang="en-US" b="1" kern="0" dirty="0" smtClean="0">
                <a:solidFill>
                  <a:srgbClr val="FF0000"/>
                </a:solidFill>
                <a:latin typeface="Calibri"/>
              </a:rPr>
              <a:t>Sign In </a:t>
            </a:r>
            <a:r>
              <a:rPr lang="en-US" b="1" kern="0" dirty="0">
                <a:solidFill>
                  <a:srgbClr val="FF0000"/>
                </a:solidFill>
                <a:latin typeface="Calibri"/>
              </a:rPr>
              <a:t>button now says Sign </a:t>
            </a:r>
            <a:r>
              <a:rPr lang="en-US" b="1" kern="0" dirty="0" smtClean="0">
                <a:solidFill>
                  <a:srgbClr val="FF0000"/>
                </a:solidFill>
                <a:latin typeface="Calibri"/>
              </a:rPr>
              <a:t>Out.</a:t>
            </a:r>
          </a:p>
          <a:p>
            <a:pPr>
              <a:defRPr/>
            </a:pPr>
            <a:endParaRPr lang="en-US" b="1" kern="0" dirty="0">
              <a:solidFill>
                <a:srgbClr val="FF0000"/>
              </a:solidFill>
              <a:latin typeface="Calibri"/>
            </a:endParaRPr>
          </a:p>
          <a:p>
            <a:pPr>
              <a:defRPr/>
            </a:pPr>
            <a:r>
              <a:rPr lang="en-US" b="1" kern="0" dirty="0" smtClean="0">
                <a:solidFill>
                  <a:srgbClr val="FF0000"/>
                </a:solidFill>
                <a:latin typeface="Calibri"/>
              </a:rPr>
              <a:t>There </a:t>
            </a:r>
            <a:r>
              <a:rPr lang="en-US" b="1" kern="0" dirty="0">
                <a:solidFill>
                  <a:srgbClr val="FF0000"/>
                </a:solidFill>
                <a:latin typeface="Calibri"/>
              </a:rPr>
              <a:t>are many different ways to browse.  If one of the book jackets appeals to you, you can start right there.  </a:t>
            </a:r>
            <a:r>
              <a:rPr lang="en-US" b="1" kern="0" dirty="0" smtClean="0">
                <a:solidFill>
                  <a:srgbClr val="FF0000"/>
                </a:solidFill>
                <a:latin typeface="Calibri"/>
              </a:rPr>
              <a:t>Let’s </a:t>
            </a:r>
            <a:r>
              <a:rPr lang="en-US" b="1" kern="0" dirty="0">
                <a:solidFill>
                  <a:srgbClr val="FF0000"/>
                </a:solidFill>
                <a:latin typeface="Calibri"/>
              </a:rPr>
              <a:t>examine that way first</a:t>
            </a:r>
            <a:r>
              <a:rPr lang="en-US" b="1" kern="0" dirty="0" smtClean="0">
                <a:solidFill>
                  <a:srgbClr val="FF0000"/>
                </a:solidFill>
                <a:latin typeface="Calibri"/>
              </a:rPr>
              <a:t>. Note that some book jackets have a darker color “book” symbol in the corner and some have a lighter symbol. The darker symbol means the book is available for immediate check out. To start, focus your cursor on the book jacket.</a:t>
            </a:r>
            <a:endParaRPr lang="en-US" b="1" kern="0" dirty="0">
              <a:solidFill>
                <a:srgbClr val="FF0000"/>
              </a:solidFill>
              <a:latin typeface="Calibri"/>
            </a:endParaRPr>
          </a:p>
        </p:txBody>
      </p:sp>
      <p:cxnSp>
        <p:nvCxnSpPr>
          <p:cNvPr id="9" name="Straight Arrow Connector 8"/>
          <p:cNvCxnSpPr/>
          <p:nvPr/>
        </p:nvCxnSpPr>
        <p:spPr>
          <a:xfrm>
            <a:off x="1981200" y="4109323"/>
            <a:ext cx="0" cy="3864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7368005" y="741607"/>
            <a:ext cx="762000" cy="519351"/>
          </a:xfrm>
          <a:prstGeom prst="ellipse">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endParaRPr lang="en-US" b="1" kern="0">
              <a:solidFill>
                <a:srgbClr val="FF0000"/>
              </a:solidFill>
              <a:latin typeface="Calibri"/>
            </a:endParaRPr>
          </a:p>
        </p:txBody>
      </p:sp>
    </p:spTree>
    <p:extLst>
      <p:ext uri="{BB962C8B-B14F-4D97-AF65-F5344CB8AC3E}">
        <p14:creationId xmlns:p14="http://schemas.microsoft.com/office/powerpoint/2010/main" val="1784296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pPr/>
              <a:t>12</a:t>
            </a:fld>
            <a:endParaRPr lang="en-US"/>
          </a:p>
        </p:txBody>
      </p:sp>
      <p:sp>
        <p:nvSpPr>
          <p:cNvPr id="8" name="TextBox 7"/>
          <p:cNvSpPr txBox="1"/>
          <p:nvPr/>
        </p:nvSpPr>
        <p:spPr>
          <a:xfrm>
            <a:off x="457201" y="837486"/>
            <a:ext cx="4038600" cy="563231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kern="0" dirty="0" smtClean="0">
                <a:solidFill>
                  <a:srgbClr val="FF0000"/>
                </a:solidFill>
                <a:latin typeface="Calibri"/>
              </a:rPr>
              <a:t>Hovering over a book jacket will reveal links to either Borrow a book or Place a Hold. </a:t>
            </a:r>
            <a:r>
              <a:rPr lang="en-US" b="1" u="sng" kern="0" dirty="0" smtClean="0">
                <a:solidFill>
                  <a:srgbClr val="FF0000"/>
                </a:solidFill>
                <a:latin typeface="Calibri"/>
              </a:rPr>
              <a:t>Be aware </a:t>
            </a:r>
            <a:r>
              <a:rPr lang="en-US" b="1" kern="0" dirty="0" smtClean="0">
                <a:solidFill>
                  <a:srgbClr val="FF0000"/>
                </a:solidFill>
                <a:latin typeface="Calibri"/>
              </a:rPr>
              <a:t>that using these handy buttons </a:t>
            </a:r>
            <a:r>
              <a:rPr lang="en-US" b="1" i="1" kern="0" dirty="0" smtClean="0">
                <a:solidFill>
                  <a:srgbClr val="FF0000"/>
                </a:solidFill>
                <a:latin typeface="Calibri"/>
              </a:rPr>
              <a:t>does not </a:t>
            </a:r>
            <a:r>
              <a:rPr lang="en-US" b="1" kern="0" dirty="0" smtClean="0">
                <a:solidFill>
                  <a:srgbClr val="FF0000"/>
                </a:solidFill>
                <a:latin typeface="Calibri"/>
              </a:rPr>
              <a:t>allow you to make certain the book is offered in a format your </a:t>
            </a:r>
            <a:r>
              <a:rPr lang="en-US" b="1" kern="0" dirty="0">
                <a:solidFill>
                  <a:srgbClr val="FF0000"/>
                </a:solidFill>
                <a:latin typeface="Calibri"/>
              </a:rPr>
              <a:t>device can read. </a:t>
            </a:r>
            <a:r>
              <a:rPr lang="en-US" b="1" kern="0" dirty="0" smtClean="0">
                <a:solidFill>
                  <a:srgbClr val="FF0000"/>
                </a:solidFill>
                <a:latin typeface="Calibri"/>
              </a:rPr>
              <a:t> In addition, using the Borrow button will not give you an opportunity to change the lending period. Clicking </a:t>
            </a:r>
            <a:r>
              <a:rPr lang="en-US" b="1" kern="0" dirty="0">
                <a:solidFill>
                  <a:srgbClr val="FF0000"/>
                </a:solidFill>
                <a:latin typeface="Calibri"/>
              </a:rPr>
              <a:t>on the “more” link will take you to more information about the </a:t>
            </a:r>
            <a:r>
              <a:rPr lang="en-US" b="1" kern="0" dirty="0" smtClean="0">
                <a:solidFill>
                  <a:srgbClr val="FF0000"/>
                </a:solidFill>
                <a:latin typeface="Calibri"/>
              </a:rPr>
              <a:t>title, including the formats that are available.</a:t>
            </a:r>
            <a:endParaRPr lang="en-US" b="1" kern="0" dirty="0">
              <a:solidFill>
                <a:srgbClr val="FF0000"/>
              </a:solidFill>
              <a:latin typeface="Calibri"/>
            </a:endParaRPr>
          </a:p>
          <a:p>
            <a:pPr>
              <a:defRPr/>
            </a:pPr>
            <a:endParaRPr lang="en-US" b="1" kern="0" dirty="0">
              <a:solidFill>
                <a:srgbClr val="FF0000"/>
              </a:solidFill>
              <a:latin typeface="Calibri"/>
            </a:endParaRPr>
          </a:p>
          <a:p>
            <a:pPr>
              <a:defRPr/>
            </a:pPr>
            <a:r>
              <a:rPr lang="en-US" b="1" kern="0" dirty="0" smtClean="0">
                <a:solidFill>
                  <a:srgbClr val="FF0000"/>
                </a:solidFill>
                <a:latin typeface="Calibri"/>
              </a:rPr>
              <a:t>There is a link to add the title to your Wish List.</a:t>
            </a:r>
          </a:p>
          <a:p>
            <a:pPr>
              <a:defRPr/>
            </a:pPr>
            <a:endParaRPr lang="en-US" b="1" kern="0" dirty="0" smtClean="0">
              <a:solidFill>
                <a:srgbClr val="FF0000"/>
              </a:solidFill>
              <a:latin typeface="Calibri"/>
            </a:endParaRPr>
          </a:p>
          <a:p>
            <a:pPr>
              <a:defRPr/>
            </a:pPr>
            <a:r>
              <a:rPr lang="en-US" b="1" kern="0" dirty="0" smtClean="0">
                <a:solidFill>
                  <a:srgbClr val="FF0000"/>
                </a:solidFill>
                <a:latin typeface="Calibri"/>
              </a:rPr>
              <a:t>We are going to click on the </a:t>
            </a:r>
            <a:r>
              <a:rPr lang="en-US" b="1" u="sng" kern="0" dirty="0" smtClean="0">
                <a:solidFill>
                  <a:srgbClr val="FF0000"/>
                </a:solidFill>
                <a:latin typeface="Calibri"/>
              </a:rPr>
              <a:t>more</a:t>
            </a:r>
            <a:r>
              <a:rPr lang="en-US" b="1" kern="0" dirty="0" smtClean="0">
                <a:solidFill>
                  <a:srgbClr val="FF0000"/>
                </a:solidFill>
                <a:latin typeface="Calibri"/>
              </a:rPr>
              <a:t> link for the Tom Clancy book.</a:t>
            </a:r>
            <a:endParaRPr lang="en-US" b="1" kern="0" dirty="0">
              <a:solidFill>
                <a:srgbClr val="FF0000"/>
              </a:solidFill>
              <a:latin typeface="Calibri"/>
            </a:endParaRPr>
          </a:p>
          <a:p>
            <a:pPr>
              <a:defRPr/>
            </a:pPr>
            <a:endParaRPr lang="en-US" b="1" kern="0" dirty="0" smtClean="0">
              <a:solidFill>
                <a:srgbClr val="FF0000"/>
              </a:solidFill>
              <a:latin typeface="Calibri"/>
            </a:endParaRPr>
          </a:p>
          <a:p>
            <a:pPr>
              <a:defRPr/>
            </a:pPr>
            <a:endParaRPr lang="en-US" b="1" kern="0" dirty="0">
              <a:solidFill>
                <a:srgbClr val="FF0000"/>
              </a:solidFill>
              <a:latin typeface="Calibri"/>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42900"/>
            <a:ext cx="2933334" cy="270476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24" y="3657600"/>
            <a:ext cx="2923810" cy="2695238"/>
          </a:xfrm>
          <a:prstGeom prst="rect">
            <a:avLst/>
          </a:prstGeom>
          <a:effectLst>
            <a:outerShdw blurRad="50800" dist="38100" dir="2700000" algn="tl" rotWithShape="0">
              <a:prstClr val="black">
                <a:alpha val="40000"/>
              </a:prstClr>
            </a:outerShdw>
          </a:effectLst>
        </p:spPr>
      </p:pic>
      <p:sp>
        <p:nvSpPr>
          <p:cNvPr id="15" name="Rounded Rectangle 14"/>
          <p:cNvSpPr/>
          <p:nvPr/>
        </p:nvSpPr>
        <p:spPr>
          <a:xfrm>
            <a:off x="7467600" y="5410200"/>
            <a:ext cx="609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874446" y="2133600"/>
            <a:ext cx="609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029200" y="2057400"/>
            <a:ext cx="609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513329" y="5410200"/>
            <a:ext cx="609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555520" y="3962400"/>
            <a:ext cx="1432622"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029200" y="685800"/>
            <a:ext cx="1432622" cy="609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762000"/>
            <a:ext cx="1356422" cy="44231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833" y="4038600"/>
            <a:ext cx="1277701" cy="472194"/>
          </a:xfrm>
          <a:prstGeom prst="rect">
            <a:avLst/>
          </a:prstGeom>
        </p:spPr>
      </p:pic>
    </p:spTree>
    <p:extLst>
      <p:ext uri="{BB962C8B-B14F-4D97-AF65-F5344CB8AC3E}">
        <p14:creationId xmlns:p14="http://schemas.microsoft.com/office/powerpoint/2010/main" val="1130027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13</a:t>
            </a:fld>
            <a:endParaRPr lang="en-US" dirty="0">
              <a:solidFill>
                <a:prstClr val="white">
                  <a:tint val="75000"/>
                </a:prst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37" y="500275"/>
            <a:ext cx="9126863" cy="586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48000" y="1784866"/>
            <a:ext cx="2743200" cy="36933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Click </a:t>
            </a:r>
            <a:r>
              <a:rPr lang="en-US" b="1" kern="0" dirty="0">
                <a:solidFill>
                  <a:srgbClr val="FF0000"/>
                </a:solidFill>
                <a:latin typeface="Calibri"/>
              </a:rPr>
              <a:t>here to </a:t>
            </a:r>
            <a:r>
              <a:rPr lang="en-US" b="1" kern="0" dirty="0" smtClean="0">
                <a:solidFill>
                  <a:srgbClr val="FF0000"/>
                </a:solidFill>
                <a:latin typeface="Calibri"/>
              </a:rPr>
              <a:t>place on hold.</a:t>
            </a:r>
            <a:endParaRPr lang="en-US" b="1" kern="0" dirty="0">
              <a:solidFill>
                <a:srgbClr val="FF0000"/>
              </a:solidFill>
              <a:latin typeface="Calibri"/>
            </a:endParaRPr>
          </a:p>
        </p:txBody>
      </p:sp>
      <p:cxnSp>
        <p:nvCxnSpPr>
          <p:cNvPr id="12" name="Straight Arrow Connector 11"/>
          <p:cNvCxnSpPr/>
          <p:nvPr/>
        </p:nvCxnSpPr>
        <p:spPr>
          <a:xfrm>
            <a:off x="4114800" y="2154197"/>
            <a:ext cx="0" cy="10462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62400" y="5141436"/>
            <a:ext cx="279400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How many copies does the library own?  </a:t>
            </a:r>
            <a:r>
              <a:rPr lang="en-US" b="1" kern="0" dirty="0" smtClean="0">
                <a:solidFill>
                  <a:srgbClr val="FF0000"/>
                </a:solidFill>
                <a:latin typeface="Calibri"/>
              </a:rPr>
              <a:t>This is also where the number of holds will be listed if there are any.</a:t>
            </a:r>
            <a:endParaRPr lang="en-US" b="1" kern="0" dirty="0">
              <a:solidFill>
                <a:srgbClr val="FF0000"/>
              </a:solidFill>
              <a:latin typeface="Calibri"/>
            </a:endParaRPr>
          </a:p>
        </p:txBody>
      </p:sp>
      <p:sp>
        <p:nvSpPr>
          <p:cNvPr id="14" name="TextBox 13"/>
          <p:cNvSpPr txBox="1"/>
          <p:nvPr/>
        </p:nvSpPr>
        <p:spPr>
          <a:xfrm>
            <a:off x="5105400" y="3886200"/>
            <a:ext cx="16764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This book is categorized in all these ways.</a:t>
            </a:r>
          </a:p>
        </p:txBody>
      </p:sp>
      <p:sp>
        <p:nvSpPr>
          <p:cNvPr id="15" name="TextBox 14"/>
          <p:cNvSpPr txBox="1"/>
          <p:nvPr/>
        </p:nvSpPr>
        <p:spPr>
          <a:xfrm>
            <a:off x="5791200" y="1290935"/>
            <a:ext cx="32766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Is the book available in a format that your device can read?</a:t>
            </a:r>
          </a:p>
        </p:txBody>
      </p:sp>
      <p:sp>
        <p:nvSpPr>
          <p:cNvPr id="16" name="TextBox 15"/>
          <p:cNvSpPr txBox="1"/>
          <p:nvPr/>
        </p:nvSpPr>
        <p:spPr>
          <a:xfrm>
            <a:off x="1219200" y="5010834"/>
            <a:ext cx="21336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Click </a:t>
            </a:r>
            <a:r>
              <a:rPr lang="en-US" b="1" kern="0" dirty="0">
                <a:solidFill>
                  <a:srgbClr val="FF0000"/>
                </a:solidFill>
                <a:latin typeface="Calibri"/>
              </a:rPr>
              <a:t>here to add to your Wish </a:t>
            </a:r>
            <a:r>
              <a:rPr lang="en-US" b="1" kern="0" dirty="0" smtClean="0">
                <a:solidFill>
                  <a:srgbClr val="FF0000"/>
                </a:solidFill>
                <a:latin typeface="Calibri"/>
              </a:rPr>
              <a:t>List.</a:t>
            </a:r>
            <a:endParaRPr lang="en-US" b="1" kern="0" dirty="0">
              <a:solidFill>
                <a:srgbClr val="FF0000"/>
              </a:solidFill>
              <a:latin typeface="Calibri"/>
            </a:endParaRPr>
          </a:p>
        </p:txBody>
      </p:sp>
      <p:cxnSp>
        <p:nvCxnSpPr>
          <p:cNvPr id="17" name="Straight Arrow Connector 16"/>
          <p:cNvCxnSpPr/>
          <p:nvPr/>
        </p:nvCxnSpPr>
        <p:spPr>
          <a:xfrm flipH="1">
            <a:off x="7429500" y="1994595"/>
            <a:ext cx="13855" cy="3676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821906" y="4586764"/>
            <a:ext cx="228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756400" y="5486400"/>
            <a:ext cx="28207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52800" y="52578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024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14</a:t>
            </a:fld>
            <a:endParaRPr lang="en-US">
              <a:solidFill>
                <a:prstClr val="white">
                  <a:tint val="75000"/>
                </a:prst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4631" y="380999"/>
            <a:ext cx="8714738" cy="643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flipH="1">
            <a:off x="7429500" y="1994595"/>
            <a:ext cx="13855" cy="3676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276600" y="2662535"/>
            <a:ext cx="21336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Click </a:t>
            </a:r>
            <a:r>
              <a:rPr lang="en-US" b="1" kern="0" dirty="0">
                <a:solidFill>
                  <a:srgbClr val="FF0000"/>
                </a:solidFill>
                <a:latin typeface="Calibri"/>
              </a:rPr>
              <a:t>any of these boxes to expand for more information.</a:t>
            </a:r>
          </a:p>
        </p:txBody>
      </p:sp>
      <p:sp>
        <p:nvSpPr>
          <p:cNvPr id="22" name="TextBox 21"/>
          <p:cNvSpPr txBox="1"/>
          <p:nvPr/>
        </p:nvSpPr>
        <p:spPr>
          <a:xfrm>
            <a:off x="152400" y="1046202"/>
            <a:ext cx="50292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Based on your selection, OverDrive anticipates other titles you might enjoy.</a:t>
            </a:r>
            <a:endParaRPr lang="en-US" b="1" kern="0" dirty="0">
              <a:solidFill>
                <a:srgbClr val="FF0000"/>
              </a:solidFill>
              <a:latin typeface="Calibri"/>
            </a:endParaRPr>
          </a:p>
        </p:txBody>
      </p:sp>
      <p:cxnSp>
        <p:nvCxnSpPr>
          <p:cNvPr id="23" name="Straight Arrow Connector 22"/>
          <p:cNvCxnSpPr/>
          <p:nvPr/>
        </p:nvCxnSpPr>
        <p:spPr>
          <a:xfrm flipV="1">
            <a:off x="1924050" y="719875"/>
            <a:ext cx="0" cy="3263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91000" y="3585865"/>
            <a:ext cx="0" cy="6006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76600" y="72823"/>
            <a:ext cx="50292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Scroll down to see some other details such as the “Recommended for you” section.</a:t>
            </a:r>
            <a:endParaRPr lang="en-US" b="1" kern="0" dirty="0">
              <a:solidFill>
                <a:srgbClr val="FF0000"/>
              </a:solidFill>
              <a:latin typeface="Calibri"/>
            </a:endParaRPr>
          </a:p>
        </p:txBody>
      </p:sp>
    </p:spTree>
    <p:extLst>
      <p:ext uri="{BB962C8B-B14F-4D97-AF65-F5344CB8AC3E}">
        <p14:creationId xmlns:p14="http://schemas.microsoft.com/office/powerpoint/2010/main" val="3289753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37" y="601460"/>
            <a:ext cx="9126863" cy="566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15</a:t>
            </a:fld>
            <a:endParaRPr lang="en-US">
              <a:solidFill>
                <a:prstClr val="white">
                  <a:tint val="75000"/>
                </a:prstClr>
              </a:solidFill>
            </a:endParaRPr>
          </a:p>
        </p:txBody>
      </p:sp>
      <p:sp>
        <p:nvSpPr>
          <p:cNvPr id="21" name="TextBox 20"/>
          <p:cNvSpPr txBox="1"/>
          <p:nvPr/>
        </p:nvSpPr>
        <p:spPr>
          <a:xfrm>
            <a:off x="5791200" y="2929188"/>
            <a:ext cx="28194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We’re going to Place a Hold on this </a:t>
            </a:r>
            <a:r>
              <a:rPr lang="en-US" b="1" kern="0" dirty="0" smtClean="0">
                <a:solidFill>
                  <a:srgbClr val="FF0000"/>
                </a:solidFill>
                <a:latin typeface="Calibri"/>
              </a:rPr>
              <a:t>book.</a:t>
            </a:r>
            <a:endParaRPr lang="en-US" b="1" kern="0" dirty="0">
              <a:solidFill>
                <a:srgbClr val="FF0000"/>
              </a:solidFill>
              <a:latin typeface="Calibri"/>
            </a:endParaRPr>
          </a:p>
        </p:txBody>
      </p:sp>
      <p:cxnSp>
        <p:nvCxnSpPr>
          <p:cNvPr id="24" name="Straight Arrow Connector 23"/>
          <p:cNvCxnSpPr/>
          <p:nvPr/>
        </p:nvCxnSpPr>
        <p:spPr>
          <a:xfrm flipH="1">
            <a:off x="5410200" y="3252353"/>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630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37" y="1286252"/>
            <a:ext cx="9126863" cy="429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16</a:t>
            </a:fld>
            <a:endParaRPr lang="en-US">
              <a:solidFill>
                <a:prstClr val="white">
                  <a:tint val="75000"/>
                </a:prstClr>
              </a:solidFill>
            </a:endParaRPr>
          </a:p>
        </p:txBody>
      </p:sp>
      <p:cxnSp>
        <p:nvCxnSpPr>
          <p:cNvPr id="24" name="Straight Arrow Connector 23"/>
          <p:cNvCxnSpPr/>
          <p:nvPr/>
        </p:nvCxnSpPr>
        <p:spPr>
          <a:xfrm flipH="1">
            <a:off x="5410200" y="357552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91000" y="2669738"/>
            <a:ext cx="4800600" cy="286232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Once </a:t>
            </a:r>
            <a:r>
              <a:rPr lang="en-US" b="1" kern="0" dirty="0" smtClean="0">
                <a:solidFill>
                  <a:srgbClr val="FF0000"/>
                </a:solidFill>
                <a:latin typeface="Calibri"/>
              </a:rPr>
              <a:t>you click Place a Hold,  </a:t>
            </a:r>
            <a:r>
              <a:rPr lang="en-US" b="1" kern="0" dirty="0">
                <a:solidFill>
                  <a:srgbClr val="FF0000"/>
                </a:solidFill>
                <a:latin typeface="Calibri"/>
              </a:rPr>
              <a:t>you will be prompted to enter and confirm an email address for notification.  </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After the first time you do this, the email address will automatically populate for future holds.</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Next click </a:t>
            </a:r>
            <a:r>
              <a:rPr lang="en-US" b="1" kern="0" dirty="0" smtClean="0">
                <a:solidFill>
                  <a:srgbClr val="FF0000"/>
                </a:solidFill>
                <a:latin typeface="Calibri"/>
              </a:rPr>
              <a:t>the Place </a:t>
            </a:r>
            <a:r>
              <a:rPr lang="en-US" b="1" kern="0" dirty="0">
                <a:solidFill>
                  <a:srgbClr val="FF0000"/>
                </a:solidFill>
                <a:latin typeface="Calibri"/>
              </a:rPr>
              <a:t>a Hold </a:t>
            </a:r>
            <a:r>
              <a:rPr lang="en-US" b="1" kern="0" dirty="0" smtClean="0">
                <a:solidFill>
                  <a:srgbClr val="FF0000"/>
                </a:solidFill>
                <a:latin typeface="Calibri"/>
              </a:rPr>
              <a:t>button on this screen.</a:t>
            </a:r>
            <a:endParaRPr lang="en-US" b="1" kern="0" dirty="0">
              <a:solidFill>
                <a:srgbClr val="FF0000"/>
              </a:solidFill>
              <a:latin typeface="Calibri"/>
            </a:endParaRPr>
          </a:p>
        </p:txBody>
      </p:sp>
      <p:cxnSp>
        <p:nvCxnSpPr>
          <p:cNvPr id="7" name="Straight Connector 6"/>
          <p:cNvCxnSpPr/>
          <p:nvPr/>
        </p:nvCxnSpPr>
        <p:spPr>
          <a:xfrm>
            <a:off x="122321" y="49530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4191000"/>
            <a:ext cx="1447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81400" y="533400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380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37" y="1518899"/>
            <a:ext cx="9126863" cy="383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17</a:t>
            </a:fld>
            <a:endParaRPr lang="en-US">
              <a:solidFill>
                <a:prstClr val="white">
                  <a:tint val="75000"/>
                </a:prstClr>
              </a:solidFill>
            </a:endParaRPr>
          </a:p>
        </p:txBody>
      </p:sp>
      <p:sp>
        <p:nvSpPr>
          <p:cNvPr id="10" name="TextBox 9"/>
          <p:cNvSpPr txBox="1"/>
          <p:nvPr/>
        </p:nvSpPr>
        <p:spPr>
          <a:xfrm>
            <a:off x="2209800" y="3276599"/>
            <a:ext cx="480060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You will get a confirmation notice that your hold has been placed. </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Let’s </a:t>
            </a:r>
            <a:r>
              <a:rPr lang="en-US" b="1" kern="0" dirty="0" smtClean="0">
                <a:solidFill>
                  <a:srgbClr val="FF0000"/>
                </a:solidFill>
                <a:latin typeface="Calibri"/>
              </a:rPr>
              <a:t>click the link to continue browsing for books.</a:t>
            </a:r>
            <a:endParaRPr lang="en-US" b="1" kern="0" dirty="0">
              <a:solidFill>
                <a:srgbClr val="FF0000"/>
              </a:solidFill>
              <a:latin typeface="Calibri"/>
            </a:endParaRPr>
          </a:p>
        </p:txBody>
      </p:sp>
      <p:cxnSp>
        <p:nvCxnSpPr>
          <p:cNvPr id="12" name="Straight Arrow Connector 11"/>
          <p:cNvCxnSpPr/>
          <p:nvPr/>
        </p:nvCxnSpPr>
        <p:spPr>
          <a:xfrm flipV="1">
            <a:off x="2514600" y="2895600"/>
            <a:ext cx="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828800" y="34290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37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2195" y="11036"/>
            <a:ext cx="8663620" cy="68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18</a:t>
            </a:fld>
            <a:endParaRPr lang="en-US">
              <a:solidFill>
                <a:prstClr val="white">
                  <a:tint val="75000"/>
                </a:prstClr>
              </a:solidFill>
            </a:endParaRPr>
          </a:p>
        </p:txBody>
      </p:sp>
      <p:sp>
        <p:nvSpPr>
          <p:cNvPr id="7" name="TextBox 6"/>
          <p:cNvSpPr txBox="1"/>
          <p:nvPr/>
        </p:nvSpPr>
        <p:spPr>
          <a:xfrm>
            <a:off x="3886200" y="3190689"/>
            <a:ext cx="48006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 are taken back to the Home page. This time we’re going to click on View more…new eBooks.</a:t>
            </a:r>
            <a:endParaRPr lang="en-US" b="1" kern="0" dirty="0">
              <a:solidFill>
                <a:srgbClr val="FF0000"/>
              </a:solidFill>
              <a:latin typeface="Calibri"/>
            </a:endParaRPr>
          </a:p>
        </p:txBody>
      </p:sp>
      <p:cxnSp>
        <p:nvCxnSpPr>
          <p:cNvPr id="8" name="Straight Arrow Connector 7"/>
          <p:cNvCxnSpPr/>
          <p:nvPr/>
        </p:nvCxnSpPr>
        <p:spPr>
          <a:xfrm>
            <a:off x="8343900" y="3852427"/>
            <a:ext cx="0" cy="6771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735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5184" y="11036"/>
            <a:ext cx="8297643" cy="68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19</a:t>
            </a:fld>
            <a:endParaRPr lang="en-US">
              <a:solidFill>
                <a:prstClr val="white">
                  <a:tint val="75000"/>
                </a:prstClr>
              </a:solidFill>
            </a:endParaRPr>
          </a:p>
        </p:txBody>
      </p:sp>
      <p:sp>
        <p:nvSpPr>
          <p:cNvPr id="6" name="TextBox 5"/>
          <p:cNvSpPr txBox="1"/>
          <p:nvPr/>
        </p:nvSpPr>
        <p:spPr>
          <a:xfrm>
            <a:off x="2438400" y="76200"/>
            <a:ext cx="48006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Since we </a:t>
            </a:r>
            <a:r>
              <a:rPr lang="en-US" b="1" kern="0" dirty="0" smtClean="0">
                <a:solidFill>
                  <a:srgbClr val="FF0000"/>
                </a:solidFill>
                <a:latin typeface="Calibri"/>
              </a:rPr>
              <a:t>clicked </a:t>
            </a:r>
            <a:r>
              <a:rPr lang="en-US" b="1" kern="0" dirty="0">
                <a:solidFill>
                  <a:srgbClr val="FF0000"/>
                </a:solidFill>
                <a:latin typeface="Calibri"/>
              </a:rPr>
              <a:t>on </a:t>
            </a:r>
            <a:r>
              <a:rPr lang="en-US" b="1" kern="0" dirty="0" smtClean="0">
                <a:solidFill>
                  <a:srgbClr val="FF0000"/>
                </a:solidFill>
                <a:latin typeface="Calibri"/>
              </a:rPr>
              <a:t>View </a:t>
            </a:r>
            <a:r>
              <a:rPr lang="en-US" b="1" kern="0" dirty="0">
                <a:solidFill>
                  <a:srgbClr val="FF0000"/>
                </a:solidFill>
                <a:latin typeface="Calibri"/>
              </a:rPr>
              <a:t>more from the </a:t>
            </a:r>
            <a:r>
              <a:rPr lang="en-US" b="1" i="1" kern="0" dirty="0" smtClean="0">
                <a:solidFill>
                  <a:srgbClr val="FF0000"/>
                </a:solidFill>
                <a:latin typeface="Calibri"/>
              </a:rPr>
              <a:t>New </a:t>
            </a:r>
            <a:r>
              <a:rPr lang="en-US" b="1" i="1" kern="0" dirty="0">
                <a:solidFill>
                  <a:srgbClr val="FF0000"/>
                </a:solidFill>
                <a:latin typeface="Calibri"/>
              </a:rPr>
              <a:t>eBooks</a:t>
            </a:r>
            <a:r>
              <a:rPr lang="en-US" b="1" kern="0" dirty="0">
                <a:solidFill>
                  <a:srgbClr val="FF0000"/>
                </a:solidFill>
                <a:latin typeface="Calibri"/>
              </a:rPr>
              <a:t> section, our results list </a:t>
            </a:r>
            <a:r>
              <a:rPr lang="en-US" b="1" kern="0" dirty="0" smtClean="0">
                <a:solidFill>
                  <a:srgbClr val="FF0000"/>
                </a:solidFill>
                <a:latin typeface="Calibri"/>
              </a:rPr>
              <a:t>will default to a sort by titles most recently added </a:t>
            </a:r>
            <a:r>
              <a:rPr lang="en-US" b="1" kern="0" dirty="0">
                <a:solidFill>
                  <a:srgbClr val="FF0000"/>
                </a:solidFill>
                <a:latin typeface="Calibri"/>
              </a:rPr>
              <a:t>to </a:t>
            </a:r>
            <a:r>
              <a:rPr lang="en-US" b="1" kern="0" dirty="0" smtClean="0">
                <a:solidFill>
                  <a:srgbClr val="FF0000"/>
                </a:solidFill>
                <a:latin typeface="Calibri"/>
              </a:rPr>
              <a:t>collection.</a:t>
            </a:r>
            <a:endParaRPr lang="en-US" b="1" kern="0" dirty="0">
              <a:solidFill>
                <a:srgbClr val="FF0000"/>
              </a:solidFill>
              <a:latin typeface="Calibri"/>
            </a:endParaRPr>
          </a:p>
        </p:txBody>
      </p:sp>
      <p:cxnSp>
        <p:nvCxnSpPr>
          <p:cNvPr id="9" name="Straight Arrow Connector 8"/>
          <p:cNvCxnSpPr/>
          <p:nvPr/>
        </p:nvCxnSpPr>
        <p:spPr>
          <a:xfrm>
            <a:off x="4128655" y="999530"/>
            <a:ext cx="0" cy="6768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18660" y="1981200"/>
            <a:ext cx="3810000"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The results list will display all of the </a:t>
            </a:r>
            <a:r>
              <a:rPr lang="en-US" b="1" kern="0" dirty="0" smtClean="0">
                <a:solidFill>
                  <a:srgbClr val="FF0000"/>
                </a:solidFill>
                <a:latin typeface="Calibri"/>
              </a:rPr>
              <a:t>new eBooks (9301 </a:t>
            </a:r>
            <a:r>
              <a:rPr lang="en-US" b="1" kern="0" dirty="0">
                <a:solidFill>
                  <a:srgbClr val="FF0000"/>
                </a:solidFill>
                <a:latin typeface="Calibri"/>
              </a:rPr>
              <a:t>at this time) in the collection whether they are  available or not.</a:t>
            </a:r>
          </a:p>
        </p:txBody>
      </p:sp>
      <p:cxnSp>
        <p:nvCxnSpPr>
          <p:cNvPr id="12" name="Straight Arrow Connector 11"/>
          <p:cNvCxnSpPr/>
          <p:nvPr/>
        </p:nvCxnSpPr>
        <p:spPr>
          <a:xfrm flipH="1">
            <a:off x="3938650" y="2133600"/>
            <a:ext cx="38001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51365" y="3791634"/>
            <a:ext cx="38100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The results </a:t>
            </a:r>
            <a:r>
              <a:rPr lang="en-US" b="1" kern="0" dirty="0" smtClean="0">
                <a:solidFill>
                  <a:srgbClr val="FF0000"/>
                </a:solidFill>
                <a:latin typeface="Calibri"/>
              </a:rPr>
              <a:t>can be filtered further according to these criteria.</a:t>
            </a:r>
            <a:endParaRPr lang="en-US" b="1" kern="0" dirty="0">
              <a:solidFill>
                <a:srgbClr val="FF0000"/>
              </a:solidFill>
              <a:latin typeface="Calibri"/>
            </a:endParaRPr>
          </a:p>
        </p:txBody>
      </p:sp>
      <p:cxnSp>
        <p:nvCxnSpPr>
          <p:cNvPr id="14" name="Straight Arrow Connector 13"/>
          <p:cNvCxnSpPr/>
          <p:nvPr/>
        </p:nvCxnSpPr>
        <p:spPr>
          <a:xfrm flipH="1" flipV="1">
            <a:off x="3028455" y="4114799"/>
            <a:ext cx="209055"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159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5" y="1516332"/>
            <a:ext cx="9051746" cy="5325626"/>
          </a:xfrm>
          <a:prstGeom prst="rect">
            <a:avLst/>
          </a:prstGeom>
        </p:spPr>
      </p:pic>
      <p:sp>
        <p:nvSpPr>
          <p:cNvPr id="4" name="Text Placeholder 3"/>
          <p:cNvSpPr>
            <a:spLocks noGrp="1"/>
          </p:cNvSpPr>
          <p:nvPr>
            <p:ph type="body" sz="half" idx="2"/>
          </p:nvPr>
        </p:nvSpPr>
        <p:spPr>
          <a:xfrm>
            <a:off x="304800" y="149804"/>
            <a:ext cx="6629400" cy="1366528"/>
          </a:xfr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r>
              <a:rPr lang="en-US" sz="1800" b="1" kern="0" dirty="0">
                <a:solidFill>
                  <a:srgbClr val="FF0000"/>
                </a:solidFill>
                <a:latin typeface="Calibri"/>
              </a:rPr>
              <a:t>On a computer:</a:t>
            </a:r>
          </a:p>
          <a:p>
            <a:pPr marL="285750" indent="-285750">
              <a:buFont typeface="Arial" pitchFamily="34" charset="0"/>
              <a:buChar char="•"/>
            </a:pPr>
            <a:r>
              <a:rPr lang="en-US" sz="1800" b="1" kern="0" dirty="0">
                <a:solidFill>
                  <a:srgbClr val="FF0000"/>
                </a:solidFill>
                <a:latin typeface="Calibri"/>
              </a:rPr>
              <a:t>Open a browser</a:t>
            </a:r>
          </a:p>
          <a:p>
            <a:pPr marL="285750" indent="-285750">
              <a:buFont typeface="Arial" pitchFamily="34" charset="0"/>
              <a:buChar char="•"/>
            </a:pPr>
            <a:r>
              <a:rPr lang="en-US" sz="1800" b="1" kern="0" dirty="0">
                <a:solidFill>
                  <a:srgbClr val="FF0000"/>
                </a:solidFill>
                <a:latin typeface="Calibri"/>
              </a:rPr>
              <a:t>go to www.mc-npl.org </a:t>
            </a:r>
          </a:p>
          <a:p>
            <a:pPr marL="285750" indent="-285750">
              <a:buFont typeface="Arial" pitchFamily="34" charset="0"/>
              <a:buChar char="•"/>
            </a:pPr>
            <a:r>
              <a:rPr lang="en-US" sz="1800" b="1" kern="0" dirty="0">
                <a:solidFill>
                  <a:srgbClr val="FF0000"/>
                </a:solidFill>
                <a:latin typeface="Calibri"/>
              </a:rPr>
              <a:t>click on the link to download audiobooks/eBooks</a:t>
            </a:r>
          </a:p>
        </p:txBody>
      </p:sp>
      <p:sp>
        <p:nvSpPr>
          <p:cNvPr id="5" name="Slide Number Placeholder 4"/>
          <p:cNvSpPr>
            <a:spLocks noGrp="1"/>
          </p:cNvSpPr>
          <p:nvPr>
            <p:ph type="sldNum" sz="quarter" idx="12"/>
          </p:nvPr>
        </p:nvSpPr>
        <p:spPr/>
        <p:txBody>
          <a:bodyPr/>
          <a:lstStyle/>
          <a:p>
            <a:fld id="{682DB454-FBD6-4DD7-8956-696EFA8BCCE1}" type="slidenum">
              <a:rPr lang="en-US" smtClean="0"/>
              <a:pPr/>
              <a:t>2</a:t>
            </a:fld>
            <a:endParaRPr lang="en-US"/>
          </a:p>
        </p:txBody>
      </p:sp>
      <p:sp>
        <p:nvSpPr>
          <p:cNvPr id="3" name="Oval 2"/>
          <p:cNvSpPr/>
          <p:nvPr/>
        </p:nvSpPr>
        <p:spPr>
          <a:xfrm>
            <a:off x="-32084" y="3048000"/>
            <a:ext cx="1860884" cy="1905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507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5184" y="11036"/>
            <a:ext cx="8297643" cy="68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20</a:t>
            </a:fld>
            <a:endParaRPr lang="en-US">
              <a:solidFill>
                <a:prstClr val="white">
                  <a:tint val="75000"/>
                </a:prstClr>
              </a:solidFill>
            </a:endParaRPr>
          </a:p>
        </p:txBody>
      </p:sp>
      <p:cxnSp>
        <p:nvCxnSpPr>
          <p:cNvPr id="16" name="Straight Arrow Connector 15"/>
          <p:cNvCxnSpPr/>
          <p:nvPr/>
        </p:nvCxnSpPr>
        <p:spPr>
          <a:xfrm>
            <a:off x="7696200" y="1385892"/>
            <a:ext cx="0" cy="2958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64505" y="2362200"/>
            <a:ext cx="3810000" cy="286232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a:defRPr/>
            </a:pPr>
            <a:r>
              <a:rPr lang="en-US" b="1" kern="0" dirty="0" smtClean="0">
                <a:solidFill>
                  <a:srgbClr val="FF0000"/>
                </a:solidFill>
                <a:latin typeface="Calibri"/>
              </a:rPr>
              <a:t>In Cover view you can again use the cursor hover to get access to a Borrow or Place a Hold link and also there are links to add the title to your wish list or to see more details. Using the “more” link is the </a:t>
            </a:r>
            <a:r>
              <a:rPr lang="en-US" b="1" u="sng" kern="0" dirty="0" smtClean="0">
                <a:solidFill>
                  <a:srgbClr val="FF0000"/>
                </a:solidFill>
                <a:latin typeface="Calibri"/>
              </a:rPr>
              <a:t>recommended option</a:t>
            </a:r>
            <a:r>
              <a:rPr lang="en-US" b="1" kern="0" dirty="0" smtClean="0">
                <a:solidFill>
                  <a:srgbClr val="FF0000"/>
                </a:solidFill>
                <a:latin typeface="Calibri"/>
              </a:rPr>
              <a:t>. </a:t>
            </a:r>
            <a:r>
              <a:rPr lang="en-US" b="1" i="1" kern="0" dirty="0" smtClean="0">
                <a:solidFill>
                  <a:srgbClr val="FF0000"/>
                </a:solidFill>
                <a:latin typeface="Calibri"/>
              </a:rPr>
              <a:t>Note: Clicking on the Title of the book underneath the jacket will also get you to the “more detail” screen.</a:t>
            </a:r>
            <a:endParaRPr lang="en-US" b="1" i="1" kern="0" dirty="0">
              <a:solidFill>
                <a:srgbClr val="FF0000"/>
              </a:solidFill>
              <a:latin typeface="Calibri"/>
            </a:endParaRPr>
          </a:p>
        </p:txBody>
      </p:sp>
      <p:sp>
        <p:nvSpPr>
          <p:cNvPr id="15" name="TextBox 14"/>
          <p:cNvSpPr txBox="1"/>
          <p:nvPr/>
        </p:nvSpPr>
        <p:spPr>
          <a:xfrm>
            <a:off x="3507180" y="418043"/>
            <a:ext cx="556062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There are </a:t>
            </a:r>
            <a:r>
              <a:rPr lang="en-US" b="1" kern="0" dirty="0" smtClean="0">
                <a:solidFill>
                  <a:srgbClr val="FF0000"/>
                </a:solidFill>
                <a:latin typeface="Calibri"/>
              </a:rPr>
              <a:t>two different </a:t>
            </a:r>
            <a:r>
              <a:rPr lang="en-US" b="1" kern="0" dirty="0">
                <a:solidFill>
                  <a:srgbClr val="FF0000"/>
                </a:solidFill>
                <a:latin typeface="Calibri"/>
              </a:rPr>
              <a:t>views </a:t>
            </a:r>
            <a:r>
              <a:rPr lang="en-US" b="1" kern="0" dirty="0" smtClean="0">
                <a:solidFill>
                  <a:srgbClr val="FF0000"/>
                </a:solidFill>
                <a:latin typeface="Calibri"/>
              </a:rPr>
              <a:t>of the results list that </a:t>
            </a:r>
            <a:r>
              <a:rPr lang="en-US" b="1" kern="0" dirty="0">
                <a:solidFill>
                  <a:srgbClr val="FF0000"/>
                </a:solidFill>
                <a:latin typeface="Calibri"/>
              </a:rPr>
              <a:t>you can choose.  This view is the </a:t>
            </a:r>
            <a:r>
              <a:rPr lang="en-US" b="1" u="sng" kern="0" dirty="0">
                <a:solidFill>
                  <a:srgbClr val="FF0000"/>
                </a:solidFill>
                <a:latin typeface="Calibri"/>
              </a:rPr>
              <a:t>C</a:t>
            </a:r>
            <a:r>
              <a:rPr lang="en-US" b="1" u="sng" kern="0" dirty="0" smtClean="0">
                <a:solidFill>
                  <a:srgbClr val="FF0000"/>
                </a:solidFill>
                <a:latin typeface="Calibri"/>
              </a:rPr>
              <a:t>over</a:t>
            </a:r>
            <a:r>
              <a:rPr lang="en-US" b="1" kern="0" dirty="0" smtClean="0">
                <a:solidFill>
                  <a:srgbClr val="FF0000"/>
                </a:solidFill>
                <a:latin typeface="Calibri"/>
              </a:rPr>
              <a:t> </a:t>
            </a:r>
            <a:r>
              <a:rPr lang="en-US" b="1" kern="0" dirty="0">
                <a:solidFill>
                  <a:srgbClr val="FF0000"/>
                </a:solidFill>
                <a:latin typeface="Calibri"/>
              </a:rPr>
              <a:t>view. The next </a:t>
            </a:r>
            <a:r>
              <a:rPr lang="en-US" b="1" kern="0" dirty="0" smtClean="0">
                <a:solidFill>
                  <a:srgbClr val="FF0000"/>
                </a:solidFill>
                <a:latin typeface="Calibri"/>
              </a:rPr>
              <a:t>slide </a:t>
            </a:r>
            <a:r>
              <a:rPr lang="en-US" b="1" kern="0" dirty="0">
                <a:solidFill>
                  <a:srgbClr val="FF0000"/>
                </a:solidFill>
                <a:latin typeface="Calibri"/>
              </a:rPr>
              <a:t>will show you the </a:t>
            </a:r>
            <a:r>
              <a:rPr lang="en-US" b="1" kern="0" dirty="0" smtClean="0">
                <a:solidFill>
                  <a:srgbClr val="FF0000"/>
                </a:solidFill>
                <a:latin typeface="Calibri"/>
              </a:rPr>
              <a:t>List view.</a:t>
            </a:r>
            <a:endParaRPr lang="en-US" b="1" kern="0" dirty="0">
              <a:solidFill>
                <a:srgbClr val="FF0000"/>
              </a:solidFill>
              <a:latin typeface="Calibri"/>
            </a:endParaRPr>
          </a:p>
        </p:txBody>
      </p:sp>
    </p:spTree>
    <p:extLst>
      <p:ext uri="{BB962C8B-B14F-4D97-AF65-F5344CB8AC3E}">
        <p14:creationId xmlns:p14="http://schemas.microsoft.com/office/powerpoint/2010/main" val="1196558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9136" y="11036"/>
            <a:ext cx="8669736" cy="68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21</a:t>
            </a:fld>
            <a:endParaRPr lang="en-US">
              <a:solidFill>
                <a:prstClr val="white">
                  <a:tint val="75000"/>
                </a:prstClr>
              </a:solidFill>
            </a:endParaRPr>
          </a:p>
        </p:txBody>
      </p:sp>
      <p:cxnSp>
        <p:nvCxnSpPr>
          <p:cNvPr id="7" name="Straight Arrow Connector 6"/>
          <p:cNvCxnSpPr/>
          <p:nvPr/>
        </p:nvCxnSpPr>
        <p:spPr>
          <a:xfrm>
            <a:off x="8458200" y="1177282"/>
            <a:ext cx="0" cy="7346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7000" y="344269"/>
            <a:ext cx="8890660"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List View - This view gives you </a:t>
            </a:r>
            <a:r>
              <a:rPr lang="en-US" b="1" kern="0" dirty="0" smtClean="0">
                <a:solidFill>
                  <a:srgbClr val="FF0000"/>
                </a:solidFill>
                <a:latin typeface="Calibri"/>
              </a:rPr>
              <a:t>a little more visible information such as the number of copies, the number of holds as well as the beginning of a synopsis.</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Clicking on the book jacket from the List view will take you to the more details screen. </a:t>
            </a:r>
            <a:endParaRPr lang="en-US" b="1" kern="0" dirty="0">
              <a:solidFill>
                <a:srgbClr val="FF0000"/>
              </a:solidFill>
              <a:latin typeface="Calibri"/>
            </a:endParaRPr>
          </a:p>
        </p:txBody>
      </p:sp>
    </p:spTree>
    <p:extLst>
      <p:ext uri="{BB962C8B-B14F-4D97-AF65-F5344CB8AC3E}">
        <p14:creationId xmlns:p14="http://schemas.microsoft.com/office/powerpoint/2010/main" val="359307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3093" y="131858"/>
            <a:ext cx="8078418" cy="659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22</a:t>
            </a:fld>
            <a:endParaRPr lang="en-US">
              <a:solidFill>
                <a:prstClr val="white">
                  <a:tint val="75000"/>
                </a:prstClr>
              </a:solidFill>
            </a:endParaRPr>
          </a:p>
        </p:txBody>
      </p:sp>
      <p:sp>
        <p:nvSpPr>
          <p:cNvPr id="9" name="TextBox 8"/>
          <p:cNvSpPr txBox="1"/>
          <p:nvPr/>
        </p:nvSpPr>
        <p:spPr>
          <a:xfrm>
            <a:off x="3598985" y="2667000"/>
            <a:ext cx="4114800" cy="397031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When you begin browsing</a:t>
            </a:r>
            <a:r>
              <a:rPr lang="en-US" b="1" kern="0" dirty="0" smtClean="0">
                <a:solidFill>
                  <a:srgbClr val="FF0000"/>
                </a:solidFill>
                <a:latin typeface="Calibri"/>
              </a:rPr>
              <a:t>, it </a:t>
            </a:r>
            <a:r>
              <a:rPr lang="en-US" b="1" kern="0" dirty="0">
                <a:solidFill>
                  <a:srgbClr val="FF0000"/>
                </a:solidFill>
                <a:latin typeface="Calibri"/>
              </a:rPr>
              <a:t>is </a:t>
            </a:r>
            <a:r>
              <a:rPr lang="en-US" b="1" u="sng" kern="0" dirty="0" smtClean="0">
                <a:solidFill>
                  <a:srgbClr val="FF0000"/>
                </a:solidFill>
                <a:latin typeface="Calibri"/>
              </a:rPr>
              <a:t>very important</a:t>
            </a:r>
            <a:r>
              <a:rPr lang="en-US" b="1" kern="0" dirty="0" smtClean="0">
                <a:solidFill>
                  <a:srgbClr val="FF0000"/>
                </a:solidFill>
                <a:latin typeface="Calibri"/>
              </a:rPr>
              <a:t>  for </a:t>
            </a:r>
            <a:r>
              <a:rPr lang="en-US" b="1" kern="0" dirty="0">
                <a:solidFill>
                  <a:srgbClr val="FF0000"/>
                </a:solidFill>
                <a:latin typeface="Calibri"/>
              </a:rPr>
              <a:t>you to </a:t>
            </a:r>
            <a:r>
              <a:rPr lang="en-US" b="1" kern="0" dirty="0" smtClean="0">
                <a:solidFill>
                  <a:srgbClr val="FF0000"/>
                </a:solidFill>
                <a:latin typeface="Calibri"/>
              </a:rPr>
              <a:t>filter by the  </a:t>
            </a:r>
            <a:r>
              <a:rPr lang="en-US" b="1" kern="0" dirty="0">
                <a:solidFill>
                  <a:srgbClr val="FF0000"/>
                </a:solidFill>
                <a:latin typeface="Calibri"/>
              </a:rPr>
              <a:t>formats you are able to </a:t>
            </a:r>
            <a:r>
              <a:rPr lang="en-US" b="1" kern="0" dirty="0" smtClean="0">
                <a:solidFill>
                  <a:srgbClr val="FF0000"/>
                </a:solidFill>
                <a:latin typeface="Calibri"/>
              </a:rPr>
              <a:t>read on your device.  Unless you have filtered by format, using the Borrow or Place a Hold buttons can lead to selecting a book that is not available in a format you can use.</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We’re going to filter by EPUB format since we will be reading this on a non-Kindle device.</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You can also filter results  by whatever device you have.</a:t>
            </a:r>
            <a:endParaRPr lang="en-US" b="1" kern="0" dirty="0">
              <a:solidFill>
                <a:srgbClr val="FF0000"/>
              </a:solidFill>
              <a:latin typeface="Calibri"/>
            </a:endParaRPr>
          </a:p>
        </p:txBody>
      </p:sp>
      <p:cxnSp>
        <p:nvCxnSpPr>
          <p:cNvPr id="10" name="Straight Arrow Connector 9"/>
          <p:cNvCxnSpPr/>
          <p:nvPr/>
        </p:nvCxnSpPr>
        <p:spPr>
          <a:xfrm flipH="1">
            <a:off x="2895600" y="3200400"/>
            <a:ext cx="4191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600200" y="5943600"/>
            <a:ext cx="4191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00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400" y="57443"/>
            <a:ext cx="8309231"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23</a:t>
            </a:fld>
            <a:endParaRPr lang="en-US">
              <a:solidFill>
                <a:prstClr val="white">
                  <a:tint val="75000"/>
                </a:prstClr>
              </a:solidFill>
            </a:endParaRPr>
          </a:p>
        </p:txBody>
      </p:sp>
      <p:cxnSp>
        <p:nvCxnSpPr>
          <p:cNvPr id="13" name="Straight Arrow Connector 12"/>
          <p:cNvCxnSpPr/>
          <p:nvPr/>
        </p:nvCxnSpPr>
        <p:spPr>
          <a:xfrm flipH="1">
            <a:off x="2095500" y="4876800"/>
            <a:ext cx="1028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24200" y="3733800"/>
            <a:ext cx="449580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You can choose to filter your search further by subject</a:t>
            </a:r>
            <a:r>
              <a:rPr lang="en-US" b="1" kern="0" dirty="0" smtClean="0">
                <a:solidFill>
                  <a:srgbClr val="FF0000"/>
                </a:solidFill>
                <a:latin typeface="Calibri"/>
              </a:rPr>
              <a:t>.</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We’re </a:t>
            </a:r>
            <a:r>
              <a:rPr lang="en-US" b="1" kern="0" dirty="0">
                <a:solidFill>
                  <a:srgbClr val="FF0000"/>
                </a:solidFill>
                <a:latin typeface="Calibri"/>
              </a:rPr>
              <a:t>going to </a:t>
            </a:r>
            <a:r>
              <a:rPr lang="en-US" b="1" kern="0" dirty="0" smtClean="0">
                <a:solidFill>
                  <a:srgbClr val="FF0000"/>
                </a:solidFill>
                <a:latin typeface="Calibri"/>
              </a:rPr>
              <a:t>click </a:t>
            </a:r>
            <a:r>
              <a:rPr lang="en-US" b="1" kern="0" dirty="0">
                <a:solidFill>
                  <a:srgbClr val="FF0000"/>
                </a:solidFill>
                <a:latin typeface="Calibri"/>
              </a:rPr>
              <a:t>on Mystery to apply that filter</a:t>
            </a:r>
            <a:r>
              <a:rPr lang="en-US" b="1" kern="0" dirty="0" smtClean="0">
                <a:solidFill>
                  <a:srgbClr val="FF0000"/>
                </a:solidFill>
                <a:latin typeface="Calibri"/>
              </a:rPr>
              <a:t>.</a:t>
            </a:r>
            <a:endParaRPr lang="en-US" b="1" kern="0" dirty="0">
              <a:solidFill>
                <a:srgbClr val="FF0000"/>
              </a:solidFill>
              <a:latin typeface="Calibri"/>
            </a:endParaRPr>
          </a:p>
        </p:txBody>
      </p:sp>
    </p:spTree>
    <p:extLst>
      <p:ext uri="{BB962C8B-B14F-4D97-AF65-F5344CB8AC3E}">
        <p14:creationId xmlns:p14="http://schemas.microsoft.com/office/powerpoint/2010/main" val="40108716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74550" y="82385"/>
            <a:ext cx="8556056" cy="676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24</a:t>
            </a:fld>
            <a:endParaRPr lang="en-US">
              <a:solidFill>
                <a:prstClr val="white">
                  <a:tint val="75000"/>
                </a:prstClr>
              </a:solidFill>
            </a:endParaRPr>
          </a:p>
        </p:txBody>
      </p:sp>
      <p:cxnSp>
        <p:nvCxnSpPr>
          <p:cNvPr id="6" name="Straight Arrow Connector 5"/>
          <p:cNvCxnSpPr/>
          <p:nvPr/>
        </p:nvCxnSpPr>
        <p:spPr>
          <a:xfrm flipH="1">
            <a:off x="4049320" y="22860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29200" y="533400"/>
            <a:ext cx="3886200" cy="5078313"/>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Notice that my results are still New eBooks </a:t>
            </a:r>
            <a:r>
              <a:rPr lang="en-US" b="1" kern="0" dirty="0" smtClean="0">
                <a:solidFill>
                  <a:srgbClr val="FF0000"/>
                </a:solidFill>
                <a:latin typeface="Calibri"/>
              </a:rPr>
              <a:t>but </a:t>
            </a:r>
            <a:r>
              <a:rPr lang="en-US" b="1" kern="0" dirty="0">
                <a:solidFill>
                  <a:srgbClr val="FF0000"/>
                </a:solidFill>
                <a:latin typeface="Calibri"/>
              </a:rPr>
              <a:t>the number of books is significantly less.</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You can apply other filters to your search if you </a:t>
            </a:r>
            <a:r>
              <a:rPr lang="en-US" b="1" kern="0" dirty="0" smtClean="0">
                <a:solidFill>
                  <a:srgbClr val="FF0000"/>
                </a:solidFill>
                <a:latin typeface="Calibri"/>
              </a:rPr>
              <a:t>wish. </a:t>
            </a:r>
            <a:r>
              <a:rPr lang="en-US" b="1" kern="0" dirty="0">
                <a:solidFill>
                  <a:srgbClr val="FF0000"/>
                </a:solidFill>
                <a:latin typeface="Calibri"/>
              </a:rPr>
              <a:t>Maybe you’d like to filter this search by a rating. If you </a:t>
            </a:r>
            <a:r>
              <a:rPr lang="en-US" b="1" kern="0" dirty="0" smtClean="0">
                <a:solidFill>
                  <a:srgbClr val="FF0000"/>
                </a:solidFill>
                <a:latin typeface="Calibri"/>
              </a:rPr>
              <a:t>open the rating menu, </a:t>
            </a:r>
            <a:r>
              <a:rPr lang="en-US" b="1" kern="0" dirty="0">
                <a:solidFill>
                  <a:srgbClr val="FF0000"/>
                </a:solidFill>
                <a:latin typeface="Calibri"/>
              </a:rPr>
              <a:t>you’ll find the ratings </a:t>
            </a:r>
            <a:r>
              <a:rPr lang="en-US" b="1" kern="0" dirty="0" smtClean="0">
                <a:solidFill>
                  <a:srgbClr val="FF0000"/>
                </a:solidFill>
                <a:latin typeface="Calibri"/>
              </a:rPr>
              <a:t>filters. </a:t>
            </a:r>
            <a:r>
              <a:rPr lang="en-US" b="1" kern="0" dirty="0">
                <a:solidFill>
                  <a:srgbClr val="FF0000"/>
                </a:solidFill>
                <a:latin typeface="Calibri"/>
              </a:rPr>
              <a:t>I’m going to filter by 5 </a:t>
            </a:r>
            <a:r>
              <a:rPr lang="en-US" b="1" kern="0" dirty="0" smtClean="0">
                <a:solidFill>
                  <a:srgbClr val="FF0000"/>
                </a:solidFill>
                <a:latin typeface="Calibri"/>
              </a:rPr>
              <a:t>star ratings.</a:t>
            </a:r>
            <a:endParaRPr lang="en-US" b="1" kern="0" dirty="0">
              <a:solidFill>
                <a:srgbClr val="FF0000"/>
              </a:solidFill>
              <a:latin typeface="Calibri"/>
            </a:endParaRPr>
          </a:p>
          <a:p>
            <a:pPr lvl="0">
              <a:defRPr/>
            </a:pPr>
            <a:endParaRPr lang="en-US" b="1" kern="0" dirty="0">
              <a:solidFill>
                <a:srgbClr val="FF0000"/>
              </a:solidFill>
              <a:latin typeface="Calibri"/>
            </a:endParaRPr>
          </a:p>
          <a:p>
            <a:pPr lvl="0">
              <a:defRPr/>
            </a:pPr>
            <a:r>
              <a:rPr lang="en-US" b="1" kern="0" dirty="0">
                <a:solidFill>
                  <a:srgbClr val="FF0000"/>
                </a:solidFill>
                <a:latin typeface="Calibri"/>
              </a:rPr>
              <a:t>Browsing this way is comparable to looking at the new books section of your library.  Just remember that date added to site does not mean newly published.  You can change your sort to release date to get a listing of the most recently published.</a:t>
            </a:r>
          </a:p>
        </p:txBody>
      </p:sp>
      <p:sp>
        <p:nvSpPr>
          <p:cNvPr id="2" name="Rounded Rectangle 1"/>
          <p:cNvSpPr/>
          <p:nvPr/>
        </p:nvSpPr>
        <p:spPr>
          <a:xfrm>
            <a:off x="152400" y="1295400"/>
            <a:ext cx="1524000" cy="1447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518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4328" y="0"/>
            <a:ext cx="84460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25</a:t>
            </a:fld>
            <a:endParaRPr lang="en-US">
              <a:solidFill>
                <a:prstClr val="white">
                  <a:tint val="75000"/>
                </a:prstClr>
              </a:solidFill>
            </a:endParaRPr>
          </a:p>
        </p:txBody>
      </p:sp>
      <p:cxnSp>
        <p:nvCxnSpPr>
          <p:cNvPr id="7" name="Straight Arrow Connector 6"/>
          <p:cNvCxnSpPr/>
          <p:nvPr/>
        </p:nvCxnSpPr>
        <p:spPr>
          <a:xfrm flipH="1">
            <a:off x="990601" y="2895600"/>
            <a:ext cx="129539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0" y="2467928"/>
            <a:ext cx="6248400" cy="1754326"/>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I’ve just filtered my search by ratings for 5-star books. A </a:t>
            </a:r>
            <a:r>
              <a:rPr lang="en-US" b="1" kern="0" dirty="0">
                <a:solidFill>
                  <a:srgbClr val="FF0000"/>
                </a:solidFill>
                <a:latin typeface="Calibri"/>
              </a:rPr>
              <a:t>word about ratings</a:t>
            </a:r>
            <a:r>
              <a:rPr lang="en-US" b="1" kern="0" dirty="0" smtClean="0">
                <a:solidFill>
                  <a:srgbClr val="FF0000"/>
                </a:solidFill>
                <a:latin typeface="Calibri"/>
              </a:rPr>
              <a:t>…</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Books are rated by the patrons using our digital collection and the ratings are very subjective. You have the ability to assign a rating to a book once you have signed in.  </a:t>
            </a:r>
          </a:p>
        </p:txBody>
      </p:sp>
    </p:spTree>
    <p:extLst>
      <p:ext uri="{BB962C8B-B14F-4D97-AF65-F5344CB8AC3E}">
        <p14:creationId xmlns:p14="http://schemas.microsoft.com/office/powerpoint/2010/main" val="4108420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0007" y="0"/>
            <a:ext cx="8378148" cy="6802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26</a:t>
            </a:fld>
            <a:endParaRPr lang="en-US">
              <a:solidFill>
                <a:prstClr val="white">
                  <a:tint val="75000"/>
                </a:prstClr>
              </a:solidFill>
            </a:endParaRPr>
          </a:p>
        </p:txBody>
      </p:sp>
      <p:sp>
        <p:nvSpPr>
          <p:cNvPr id="6" name="TextBox 5"/>
          <p:cNvSpPr txBox="1"/>
          <p:nvPr/>
        </p:nvSpPr>
        <p:spPr>
          <a:xfrm>
            <a:off x="2311400" y="2895600"/>
            <a:ext cx="659328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Notice </a:t>
            </a:r>
            <a:r>
              <a:rPr lang="en-US" b="1" kern="0" dirty="0">
                <a:solidFill>
                  <a:srgbClr val="FF0000"/>
                </a:solidFill>
                <a:latin typeface="Calibri"/>
              </a:rPr>
              <a:t>that there are </a:t>
            </a:r>
            <a:r>
              <a:rPr lang="en-US" b="1" kern="0" dirty="0" smtClean="0">
                <a:solidFill>
                  <a:srgbClr val="FF0000"/>
                </a:solidFill>
                <a:latin typeface="Calibri"/>
              </a:rPr>
              <a:t>3 applied </a:t>
            </a:r>
            <a:r>
              <a:rPr lang="en-US" b="1" kern="0" dirty="0">
                <a:solidFill>
                  <a:srgbClr val="FF0000"/>
                </a:solidFill>
                <a:latin typeface="Calibri"/>
              </a:rPr>
              <a:t>filters – </a:t>
            </a:r>
            <a:r>
              <a:rPr lang="en-US" b="1" kern="0" dirty="0" smtClean="0">
                <a:solidFill>
                  <a:srgbClr val="FF0000"/>
                </a:solidFill>
                <a:latin typeface="Calibri"/>
              </a:rPr>
              <a:t>format, subject </a:t>
            </a:r>
            <a:r>
              <a:rPr lang="en-US" b="1" kern="0" dirty="0">
                <a:solidFill>
                  <a:srgbClr val="FF0000"/>
                </a:solidFill>
                <a:latin typeface="Calibri"/>
              </a:rPr>
              <a:t>and rating.  Either or both may be removed by simply </a:t>
            </a:r>
            <a:r>
              <a:rPr lang="en-US" b="1" kern="0" dirty="0" smtClean="0">
                <a:solidFill>
                  <a:srgbClr val="FF0000"/>
                </a:solidFill>
                <a:latin typeface="Calibri"/>
              </a:rPr>
              <a:t>clicking on </a:t>
            </a:r>
            <a:r>
              <a:rPr lang="en-US" b="1" kern="0" dirty="0">
                <a:solidFill>
                  <a:srgbClr val="FF0000"/>
                </a:solidFill>
                <a:latin typeface="Calibri"/>
              </a:rPr>
              <a:t>the x.</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Our results list is now </a:t>
            </a:r>
            <a:r>
              <a:rPr lang="en-US" b="1" kern="0" dirty="0" smtClean="0">
                <a:solidFill>
                  <a:srgbClr val="FF0000"/>
                </a:solidFill>
                <a:latin typeface="Calibri"/>
              </a:rPr>
              <a:t>78 </a:t>
            </a:r>
            <a:r>
              <a:rPr lang="en-US" b="1" kern="0" dirty="0">
                <a:solidFill>
                  <a:srgbClr val="FF0000"/>
                </a:solidFill>
                <a:latin typeface="Calibri"/>
              </a:rPr>
              <a:t>titles but not all are available.  To further filter for only available titles, click the </a:t>
            </a:r>
            <a:r>
              <a:rPr lang="en-US" b="1" kern="0" dirty="0" smtClean="0">
                <a:solidFill>
                  <a:srgbClr val="FF0000"/>
                </a:solidFill>
                <a:latin typeface="Calibri"/>
              </a:rPr>
              <a:t>Available Now link.</a:t>
            </a:r>
            <a:endParaRPr lang="en-US" b="1" kern="0" dirty="0">
              <a:solidFill>
                <a:srgbClr val="FF0000"/>
              </a:solidFill>
              <a:latin typeface="Calibri"/>
            </a:endParaRPr>
          </a:p>
        </p:txBody>
      </p:sp>
      <p:cxnSp>
        <p:nvCxnSpPr>
          <p:cNvPr id="10" name="Straight Arrow Connector 9"/>
          <p:cNvCxnSpPr/>
          <p:nvPr/>
        </p:nvCxnSpPr>
        <p:spPr>
          <a:xfrm flipH="1">
            <a:off x="1492918" y="2018339"/>
            <a:ext cx="3429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492918" y="4724400"/>
            <a:ext cx="56448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228600" y="1295400"/>
            <a:ext cx="1264318" cy="1752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572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1595" y="0"/>
            <a:ext cx="83966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27</a:t>
            </a:fld>
            <a:endParaRPr lang="en-US">
              <a:solidFill>
                <a:prstClr val="white">
                  <a:tint val="75000"/>
                </a:prstClr>
              </a:solidFill>
            </a:endParaRPr>
          </a:p>
        </p:txBody>
      </p:sp>
      <p:sp>
        <p:nvSpPr>
          <p:cNvPr id="7" name="TextBox 6"/>
          <p:cNvSpPr txBox="1"/>
          <p:nvPr/>
        </p:nvSpPr>
        <p:spPr>
          <a:xfrm>
            <a:off x="810065" y="228600"/>
            <a:ext cx="7772400" cy="2031325"/>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It might be tempting now to click the Borrow button for a book we want. After all, we have filtered our search for formats that we can read. However, if we use the handy button, we will </a:t>
            </a:r>
            <a:r>
              <a:rPr lang="en-US" b="1" u="sng" kern="0" dirty="0" smtClean="0">
                <a:solidFill>
                  <a:srgbClr val="FF0000"/>
                </a:solidFill>
                <a:latin typeface="Calibri"/>
              </a:rPr>
              <a:t>lose an opportunity to change the lending period</a:t>
            </a:r>
            <a:r>
              <a:rPr lang="en-US" b="1" kern="0" dirty="0" smtClean="0">
                <a:solidFill>
                  <a:srgbClr val="FF0000"/>
                </a:solidFill>
                <a:latin typeface="Calibri"/>
              </a:rPr>
              <a:t> if we so wish. The lending period will automatically become the one we have indicated in our global account preferences. If you wish to change the lending period, you should click on the book jacket in order to get to the screen where </a:t>
            </a:r>
            <a:r>
              <a:rPr lang="en-US" b="1" i="1" kern="0" dirty="0" smtClean="0">
                <a:solidFill>
                  <a:srgbClr val="FF0000"/>
                </a:solidFill>
                <a:latin typeface="Calibri"/>
              </a:rPr>
              <a:t>all</a:t>
            </a:r>
            <a:r>
              <a:rPr lang="en-US" b="1" kern="0" dirty="0" smtClean="0">
                <a:solidFill>
                  <a:srgbClr val="FF0000"/>
                </a:solidFill>
                <a:latin typeface="Calibri"/>
              </a:rPr>
              <a:t> the book details are listed. </a:t>
            </a:r>
            <a:endParaRPr lang="en-US" b="1" kern="0" dirty="0">
              <a:solidFill>
                <a:srgbClr val="FF0000"/>
              </a:solidFill>
              <a:latin typeface="Calibri"/>
            </a:endParaRPr>
          </a:p>
        </p:txBody>
      </p:sp>
    </p:spTree>
    <p:extLst>
      <p:ext uri="{BB962C8B-B14F-4D97-AF65-F5344CB8AC3E}">
        <p14:creationId xmlns:p14="http://schemas.microsoft.com/office/powerpoint/2010/main" val="3861616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226" y="381000"/>
            <a:ext cx="9143301"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28</a:t>
            </a:fld>
            <a:endParaRPr lang="en-US">
              <a:solidFill>
                <a:prstClr val="white">
                  <a:tint val="75000"/>
                </a:prstClr>
              </a:solidFill>
            </a:endParaRPr>
          </a:p>
        </p:txBody>
      </p:sp>
      <p:sp>
        <p:nvSpPr>
          <p:cNvPr id="9" name="TextBox 8"/>
          <p:cNvSpPr txBox="1"/>
          <p:nvPr/>
        </p:nvSpPr>
        <p:spPr>
          <a:xfrm>
            <a:off x="2895600" y="4953000"/>
            <a:ext cx="5943600" cy="1477328"/>
          </a:xfrm>
          <a:prstGeom prst="rect">
            <a:avLst/>
          </a:prstGeom>
          <a:solidFill>
            <a:sysClr val="window" lastClr="FFFFFF"/>
          </a:solidFill>
          <a:ln w="38100">
            <a:solidFill>
              <a:schemeClr val="accent1"/>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Having clicked on the book jacket, we can now note that the book can be borrowed for 14 days. You can change </a:t>
            </a:r>
            <a:r>
              <a:rPr lang="en-US" b="1" kern="0" dirty="0">
                <a:solidFill>
                  <a:srgbClr val="FF0000"/>
                </a:solidFill>
                <a:latin typeface="Calibri"/>
              </a:rPr>
              <a:t>the </a:t>
            </a:r>
            <a:r>
              <a:rPr lang="en-US" b="1" kern="0" dirty="0" smtClean="0">
                <a:solidFill>
                  <a:srgbClr val="FF0000"/>
                </a:solidFill>
                <a:latin typeface="Calibri"/>
              </a:rPr>
              <a:t>lending period, </a:t>
            </a:r>
            <a:r>
              <a:rPr lang="en-US" b="1" kern="0" dirty="0">
                <a:solidFill>
                  <a:srgbClr val="FF0000"/>
                </a:solidFill>
                <a:latin typeface="Calibri"/>
              </a:rPr>
              <a:t>if you </a:t>
            </a:r>
            <a:r>
              <a:rPr lang="en-US" b="1" kern="0" dirty="0" smtClean="0">
                <a:solidFill>
                  <a:srgbClr val="FF0000"/>
                </a:solidFill>
                <a:latin typeface="Calibri"/>
              </a:rPr>
              <a:t>want, </a:t>
            </a:r>
            <a:r>
              <a:rPr lang="en-US" b="1" kern="0" dirty="0">
                <a:solidFill>
                  <a:srgbClr val="FF0000"/>
                </a:solidFill>
                <a:latin typeface="Calibri"/>
              </a:rPr>
              <a:t>by </a:t>
            </a:r>
            <a:r>
              <a:rPr lang="en-US" b="1" kern="0" dirty="0" smtClean="0">
                <a:solidFill>
                  <a:srgbClr val="FF0000"/>
                </a:solidFill>
                <a:latin typeface="Calibri"/>
              </a:rPr>
              <a:t>clicking </a:t>
            </a:r>
            <a:r>
              <a:rPr lang="en-US" b="1" kern="0" dirty="0">
                <a:solidFill>
                  <a:srgbClr val="FF0000"/>
                </a:solidFill>
                <a:latin typeface="Calibri"/>
              </a:rPr>
              <a:t>on “(</a:t>
            </a:r>
            <a:r>
              <a:rPr lang="en-US" b="1" kern="0" dirty="0" smtClean="0">
                <a:solidFill>
                  <a:srgbClr val="FF0000"/>
                </a:solidFill>
                <a:latin typeface="Calibri"/>
              </a:rPr>
              <a:t>Change your lending period)” If </a:t>
            </a:r>
            <a:r>
              <a:rPr lang="en-US" b="1" kern="0" dirty="0">
                <a:solidFill>
                  <a:srgbClr val="FF0000"/>
                </a:solidFill>
                <a:latin typeface="Calibri"/>
              </a:rPr>
              <a:t>you change the </a:t>
            </a:r>
            <a:r>
              <a:rPr lang="en-US" b="1" kern="0" dirty="0" smtClean="0">
                <a:solidFill>
                  <a:srgbClr val="FF0000"/>
                </a:solidFill>
                <a:latin typeface="Calibri"/>
              </a:rPr>
              <a:t>lending period for this item, </a:t>
            </a:r>
            <a:r>
              <a:rPr lang="en-US" b="1" kern="0" dirty="0">
                <a:solidFill>
                  <a:srgbClr val="FF0000"/>
                </a:solidFill>
                <a:latin typeface="Calibri"/>
              </a:rPr>
              <a:t>that becomes your new default lending </a:t>
            </a:r>
            <a:r>
              <a:rPr lang="en-US" b="1" kern="0" dirty="0" smtClean="0">
                <a:solidFill>
                  <a:srgbClr val="FF0000"/>
                </a:solidFill>
                <a:latin typeface="Calibri"/>
              </a:rPr>
              <a:t>period. </a:t>
            </a:r>
            <a:endParaRPr lang="en-US" b="1" kern="0" dirty="0">
              <a:solidFill>
                <a:srgbClr val="FF0000"/>
              </a:solidFill>
              <a:latin typeface="Calibri"/>
            </a:endParaRPr>
          </a:p>
        </p:txBody>
      </p:sp>
      <p:cxnSp>
        <p:nvCxnSpPr>
          <p:cNvPr id="10" name="Straight Arrow Connector 9"/>
          <p:cNvCxnSpPr/>
          <p:nvPr/>
        </p:nvCxnSpPr>
        <p:spPr>
          <a:xfrm flipV="1">
            <a:off x="4724400" y="4264855"/>
            <a:ext cx="0" cy="6881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915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0421" y="76200"/>
            <a:ext cx="8907379" cy="673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29</a:t>
            </a:fld>
            <a:endParaRPr lang="en-US">
              <a:solidFill>
                <a:prstClr val="white">
                  <a:tint val="75000"/>
                </a:prstClr>
              </a:solidFill>
            </a:endParaRPr>
          </a:p>
        </p:txBody>
      </p:sp>
      <p:sp>
        <p:nvSpPr>
          <p:cNvPr id="12" name="TextBox 11"/>
          <p:cNvSpPr txBox="1"/>
          <p:nvPr/>
        </p:nvSpPr>
        <p:spPr>
          <a:xfrm>
            <a:off x="4800600" y="2514600"/>
            <a:ext cx="3642756" cy="2585323"/>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 are taken to a Settings screen which is part of our account. We can change the lending period to 21 days instead of 14 by clicking on 21 days. Note that this changes the lending period for all our eBooks going forward.</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Finally, </a:t>
            </a:r>
            <a:r>
              <a:rPr lang="en-US" b="1" kern="0" dirty="0">
                <a:solidFill>
                  <a:srgbClr val="FF0000"/>
                </a:solidFill>
                <a:latin typeface="Calibri"/>
              </a:rPr>
              <a:t>click </a:t>
            </a:r>
            <a:r>
              <a:rPr lang="en-US" b="1" kern="0" dirty="0" smtClean="0">
                <a:solidFill>
                  <a:srgbClr val="FF0000"/>
                </a:solidFill>
                <a:latin typeface="Calibri"/>
              </a:rPr>
              <a:t>Save. </a:t>
            </a:r>
            <a:endParaRPr lang="en-US" b="1" kern="0" dirty="0">
              <a:solidFill>
                <a:srgbClr val="FF0000"/>
              </a:solidFill>
              <a:latin typeface="Calibri"/>
            </a:endParaRPr>
          </a:p>
        </p:txBody>
      </p:sp>
      <p:cxnSp>
        <p:nvCxnSpPr>
          <p:cNvPr id="13" name="Straight Arrow Connector 12"/>
          <p:cNvCxnSpPr/>
          <p:nvPr/>
        </p:nvCxnSpPr>
        <p:spPr>
          <a:xfrm flipH="1">
            <a:off x="3603201" y="3581400"/>
            <a:ext cx="61405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047506" y="6553200"/>
            <a:ext cx="75309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21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5276" cy="6858000"/>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3</a:t>
            </a:fld>
            <a:endParaRPr lang="en-US"/>
          </a:p>
        </p:txBody>
      </p:sp>
      <p:sp>
        <p:nvSpPr>
          <p:cNvPr id="9" name="TextBox 8"/>
          <p:cNvSpPr txBox="1"/>
          <p:nvPr/>
        </p:nvSpPr>
        <p:spPr>
          <a:xfrm>
            <a:off x="1828800" y="1295400"/>
            <a:ext cx="5181600"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You will be taken to the Home page for the Montgomery County Library District’s Digital </a:t>
            </a:r>
            <a:r>
              <a:rPr lang="en-US" b="1" kern="0" dirty="0" smtClean="0">
                <a:solidFill>
                  <a:srgbClr val="FF0000"/>
                </a:solidFill>
                <a:latin typeface="Calibri"/>
              </a:rPr>
              <a:t>Collection </a:t>
            </a:r>
            <a:r>
              <a:rPr lang="en-US" b="1" kern="0" dirty="0">
                <a:solidFill>
                  <a:srgbClr val="FF0000"/>
                </a:solidFill>
                <a:latin typeface="Calibri"/>
              </a:rPr>
              <a:t>(sometimes</a:t>
            </a:r>
            <a:r>
              <a:rPr kumimoji="0" lang="en-US" sz="1800" b="1" i="0" u="none" strike="noStrike" kern="0" cap="none" spc="0" normalizeH="0" noProof="0" dirty="0" smtClean="0">
                <a:ln>
                  <a:noFill/>
                </a:ln>
                <a:solidFill>
                  <a:srgbClr val="FF0000"/>
                </a:solidFill>
                <a:effectLst/>
                <a:uLnTx/>
                <a:uFillTx/>
                <a:latin typeface="Calibri"/>
              </a:rPr>
              <a:t> referred to as the OverDrive website).</a:t>
            </a:r>
            <a:endParaRPr kumimoji="0" lang="en-US" sz="1800" b="1" i="0" u="none" strike="noStrike" kern="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701164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381000"/>
            <a:ext cx="9144000" cy="618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30</a:t>
            </a:fld>
            <a:endParaRPr lang="en-US">
              <a:solidFill>
                <a:prstClr val="white">
                  <a:tint val="75000"/>
                </a:prstClr>
              </a:solidFill>
            </a:endParaRPr>
          </a:p>
        </p:txBody>
      </p:sp>
      <p:cxnSp>
        <p:nvCxnSpPr>
          <p:cNvPr id="8" name="Straight Arrow Connector 7"/>
          <p:cNvCxnSpPr/>
          <p:nvPr/>
        </p:nvCxnSpPr>
        <p:spPr>
          <a:xfrm flipH="1">
            <a:off x="5257800" y="3852915"/>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3276600"/>
            <a:ext cx="2667000"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The lending period is changed and we are ready to click on the Borrow button.</a:t>
            </a:r>
            <a:endParaRPr lang="en-US" b="1" kern="0" dirty="0">
              <a:solidFill>
                <a:srgbClr val="FF0000"/>
              </a:solidFill>
              <a:latin typeface="Calibri"/>
            </a:endParaRPr>
          </a:p>
        </p:txBody>
      </p:sp>
    </p:spTree>
    <p:extLst>
      <p:ext uri="{BB962C8B-B14F-4D97-AF65-F5344CB8AC3E}">
        <p14:creationId xmlns:p14="http://schemas.microsoft.com/office/powerpoint/2010/main" val="3604163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6246" y="0"/>
            <a:ext cx="73275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31</a:t>
            </a:fld>
            <a:endParaRPr lang="en-US">
              <a:solidFill>
                <a:prstClr val="white">
                  <a:tint val="75000"/>
                </a:prstClr>
              </a:solidFill>
            </a:endParaRPr>
          </a:p>
        </p:txBody>
      </p:sp>
      <p:sp>
        <p:nvSpPr>
          <p:cNvPr id="7" name="TextBox 6"/>
          <p:cNvSpPr txBox="1"/>
          <p:nvPr/>
        </p:nvSpPr>
        <p:spPr>
          <a:xfrm>
            <a:off x="2819400" y="533400"/>
            <a:ext cx="60198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Once you </a:t>
            </a:r>
            <a:r>
              <a:rPr lang="en-US" b="1" kern="0" dirty="0" smtClean="0">
                <a:solidFill>
                  <a:srgbClr val="FF0000"/>
                </a:solidFill>
                <a:latin typeface="Calibri"/>
              </a:rPr>
              <a:t>click </a:t>
            </a:r>
            <a:r>
              <a:rPr lang="en-US" b="1" kern="0" dirty="0">
                <a:solidFill>
                  <a:srgbClr val="FF0000"/>
                </a:solidFill>
                <a:latin typeface="Calibri"/>
              </a:rPr>
              <a:t>the Borrow button, your book will appear on the </a:t>
            </a:r>
            <a:r>
              <a:rPr lang="en-US" b="1" kern="0" dirty="0" smtClean="0">
                <a:solidFill>
                  <a:srgbClr val="FF0000"/>
                </a:solidFill>
                <a:latin typeface="Calibri"/>
              </a:rPr>
              <a:t>Bookshelf </a:t>
            </a:r>
            <a:r>
              <a:rPr lang="en-US" b="1" kern="0" dirty="0">
                <a:solidFill>
                  <a:srgbClr val="FF0000"/>
                </a:solidFill>
                <a:latin typeface="Calibri"/>
              </a:rPr>
              <a:t>in your </a:t>
            </a:r>
            <a:r>
              <a:rPr lang="en-US" b="1" kern="0" dirty="0" smtClean="0">
                <a:solidFill>
                  <a:srgbClr val="FF0000"/>
                </a:solidFill>
                <a:latin typeface="Calibri"/>
              </a:rPr>
              <a:t>OverDrive </a:t>
            </a:r>
            <a:r>
              <a:rPr lang="en-US" b="1" kern="0" dirty="0">
                <a:solidFill>
                  <a:srgbClr val="FF0000"/>
                </a:solidFill>
                <a:latin typeface="Calibri"/>
              </a:rPr>
              <a:t>account.   All other books that are currently checked out will also appear</a:t>
            </a:r>
            <a:r>
              <a:rPr lang="en-US" b="1" kern="0" dirty="0" smtClean="0">
                <a:solidFill>
                  <a:srgbClr val="FF0000"/>
                </a:solidFill>
                <a:latin typeface="Calibri"/>
              </a:rPr>
              <a:t>.</a:t>
            </a:r>
            <a:endParaRPr lang="en-US" b="1" kern="0" dirty="0">
              <a:solidFill>
                <a:srgbClr val="FF0000"/>
              </a:solidFill>
              <a:latin typeface="Calibri"/>
            </a:endParaRPr>
          </a:p>
        </p:txBody>
      </p:sp>
      <p:cxnSp>
        <p:nvCxnSpPr>
          <p:cNvPr id="12" name="Straight Arrow Connector 11"/>
          <p:cNvCxnSpPr/>
          <p:nvPr/>
        </p:nvCxnSpPr>
        <p:spPr>
          <a:xfrm flipH="1">
            <a:off x="1933575" y="2057400"/>
            <a:ext cx="51435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0" y="4419600"/>
            <a:ext cx="4419600" cy="1754326"/>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Note that all of our books also have a Read (in your browser) button . This means that no software would need to be installed in order to read your book. Several screens will have a link at the very top to read about this functionality.</a:t>
            </a:r>
            <a:endParaRPr lang="en-US" b="1" kern="0" dirty="0">
              <a:solidFill>
                <a:srgbClr val="FF0000"/>
              </a:solidFill>
              <a:latin typeface="Calibri"/>
            </a:endParaRPr>
          </a:p>
        </p:txBody>
      </p:sp>
    </p:spTree>
    <p:extLst>
      <p:ext uri="{BB962C8B-B14F-4D97-AF65-F5344CB8AC3E}">
        <p14:creationId xmlns:p14="http://schemas.microsoft.com/office/powerpoint/2010/main" val="3823135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95780" y="152400"/>
            <a:ext cx="76763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32</a:t>
            </a:fld>
            <a:endParaRPr lang="en-US">
              <a:solidFill>
                <a:prstClr val="white">
                  <a:tint val="75000"/>
                </a:prstClr>
              </a:solidFill>
            </a:endParaRPr>
          </a:p>
        </p:txBody>
      </p:sp>
      <p:sp>
        <p:nvSpPr>
          <p:cNvPr id="6" name="TextBox 5"/>
          <p:cNvSpPr txBox="1"/>
          <p:nvPr/>
        </p:nvSpPr>
        <p:spPr>
          <a:xfrm>
            <a:off x="838200" y="329861"/>
            <a:ext cx="7543800" cy="2031325"/>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For </a:t>
            </a:r>
            <a:r>
              <a:rPr lang="en-US" b="1" kern="0" dirty="0" smtClean="0">
                <a:solidFill>
                  <a:srgbClr val="FF0000"/>
                </a:solidFill>
                <a:latin typeface="Calibri"/>
              </a:rPr>
              <a:t>our book, we now need to select </a:t>
            </a:r>
            <a:r>
              <a:rPr lang="en-US" b="1" kern="0" dirty="0">
                <a:solidFill>
                  <a:srgbClr val="FF0000"/>
                </a:solidFill>
                <a:latin typeface="Calibri"/>
              </a:rPr>
              <a:t>a format </a:t>
            </a:r>
            <a:r>
              <a:rPr lang="en-US" b="1" kern="0" dirty="0" smtClean="0">
                <a:solidFill>
                  <a:srgbClr val="FF0000"/>
                </a:solidFill>
                <a:latin typeface="Calibri"/>
              </a:rPr>
              <a:t>to download. Note the link to Return Title in case you decide you don’t want to borrow a book after all. The </a:t>
            </a:r>
            <a:r>
              <a:rPr lang="en-US" b="1" kern="0" dirty="0">
                <a:solidFill>
                  <a:srgbClr val="FF0000"/>
                </a:solidFill>
                <a:latin typeface="Calibri"/>
              </a:rPr>
              <a:t>option to return from this </a:t>
            </a:r>
            <a:r>
              <a:rPr lang="en-US" b="1" kern="0" dirty="0" smtClean="0">
                <a:solidFill>
                  <a:srgbClr val="FF0000"/>
                </a:solidFill>
                <a:latin typeface="Calibri"/>
              </a:rPr>
              <a:t>Bookshelf is not available once you download the book.  </a:t>
            </a:r>
            <a:r>
              <a:rPr lang="en-US" b="1" kern="0" dirty="0">
                <a:solidFill>
                  <a:srgbClr val="FF0000"/>
                </a:solidFill>
                <a:latin typeface="Calibri"/>
              </a:rPr>
              <a:t>(</a:t>
            </a:r>
            <a:r>
              <a:rPr lang="en-US" b="1" kern="0" dirty="0" smtClean="0">
                <a:solidFill>
                  <a:srgbClr val="FF0000"/>
                </a:solidFill>
                <a:latin typeface="Calibri"/>
              </a:rPr>
              <a:t>Note: Neither </a:t>
            </a:r>
            <a:r>
              <a:rPr lang="en-US" b="1" kern="0" dirty="0">
                <a:solidFill>
                  <a:srgbClr val="FF0000"/>
                </a:solidFill>
                <a:latin typeface="Calibri"/>
              </a:rPr>
              <a:t>an Open EPUB eBook nor an Open PDF eBook have a return early option.)</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We’re going to select Adobe EPUB and click the  Confirm &amp; Download button. </a:t>
            </a:r>
            <a:endParaRPr lang="en-US" b="1" kern="0" dirty="0">
              <a:solidFill>
                <a:srgbClr val="FF0000"/>
              </a:solidFill>
              <a:latin typeface="Calibri"/>
            </a:endParaRPr>
          </a:p>
        </p:txBody>
      </p:sp>
      <p:cxnSp>
        <p:nvCxnSpPr>
          <p:cNvPr id="8" name="Straight Arrow Connector 7"/>
          <p:cNvCxnSpPr/>
          <p:nvPr/>
        </p:nvCxnSpPr>
        <p:spPr>
          <a:xfrm>
            <a:off x="3048000" y="2667000"/>
            <a:ext cx="0" cy="3030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97380" y="3581400"/>
            <a:ext cx="1303020" cy="609600"/>
          </a:xfrm>
          <a:prstGeom prst="ellips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a:off x="3048000" y="4495800"/>
            <a:ext cx="304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95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6063" y="200174"/>
            <a:ext cx="7935808" cy="645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33</a:t>
            </a:fld>
            <a:endParaRPr lang="en-US">
              <a:solidFill>
                <a:prstClr val="white">
                  <a:tint val="75000"/>
                </a:prstClr>
              </a:solidFill>
            </a:endParaRPr>
          </a:p>
        </p:txBody>
      </p:sp>
      <p:sp>
        <p:nvSpPr>
          <p:cNvPr id="13" name="TextBox 12"/>
          <p:cNvSpPr txBox="1"/>
          <p:nvPr/>
        </p:nvSpPr>
        <p:spPr>
          <a:xfrm>
            <a:off x="1171073" y="136358"/>
            <a:ext cx="487680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After clicking </a:t>
            </a:r>
            <a:r>
              <a:rPr lang="en-US" b="1" kern="0" dirty="0">
                <a:solidFill>
                  <a:srgbClr val="FF0000"/>
                </a:solidFill>
                <a:latin typeface="Calibri"/>
              </a:rPr>
              <a:t>Confirm </a:t>
            </a:r>
            <a:r>
              <a:rPr lang="en-US" b="1" kern="0" dirty="0" smtClean="0">
                <a:solidFill>
                  <a:srgbClr val="FF0000"/>
                </a:solidFill>
                <a:latin typeface="Calibri"/>
              </a:rPr>
              <a:t>&amp; Download, the Bookshelf view changes slightly to indicate that our book has been downloaded in the EPUB format. We can also see the loan expiration date (and time!)</a:t>
            </a:r>
            <a:endParaRPr lang="en-US" b="1" kern="0" dirty="0">
              <a:solidFill>
                <a:srgbClr val="FF0000"/>
              </a:solidFill>
              <a:latin typeface="Calibri"/>
            </a:endParaRPr>
          </a:p>
        </p:txBody>
      </p:sp>
      <p:cxnSp>
        <p:nvCxnSpPr>
          <p:cNvPr id="17" name="Straight Arrow Connector 16"/>
          <p:cNvCxnSpPr/>
          <p:nvPr/>
        </p:nvCxnSpPr>
        <p:spPr>
          <a:xfrm>
            <a:off x="2375065" y="1629728"/>
            <a:ext cx="0" cy="5800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05000" y="2975903"/>
            <a:ext cx="1219200" cy="419100"/>
          </a:xfrm>
          <a:prstGeom prst="ellips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1905000" y="3962400"/>
            <a:ext cx="1219200" cy="419100"/>
          </a:xfrm>
          <a:prstGeom prst="ellips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192524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6063" y="200174"/>
            <a:ext cx="7935808" cy="645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34</a:t>
            </a:fld>
            <a:endParaRPr lang="en-US">
              <a:solidFill>
                <a:prstClr val="white">
                  <a:tint val="75000"/>
                </a:prstClr>
              </a:solidFill>
            </a:endParaRPr>
          </a:p>
        </p:txBody>
      </p:sp>
      <p:sp>
        <p:nvSpPr>
          <p:cNvPr id="7" name="Oval 6"/>
          <p:cNvSpPr/>
          <p:nvPr/>
        </p:nvSpPr>
        <p:spPr>
          <a:xfrm>
            <a:off x="397042" y="149392"/>
            <a:ext cx="3412958" cy="992605"/>
          </a:xfrm>
          <a:prstGeom prst="ellipse">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962400" y="322529"/>
            <a:ext cx="48768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We’re going to look for more books. Click on the large link to get to the Home page.</a:t>
            </a:r>
            <a:endParaRPr lang="en-US" b="1" kern="0" dirty="0">
              <a:solidFill>
                <a:srgbClr val="FF0000"/>
              </a:solidFill>
              <a:latin typeface="Calibri"/>
            </a:endParaRPr>
          </a:p>
        </p:txBody>
      </p:sp>
      <p:cxnSp>
        <p:nvCxnSpPr>
          <p:cNvPr id="9" name="Straight Arrow Connector 8"/>
          <p:cNvCxnSpPr/>
          <p:nvPr/>
        </p:nvCxnSpPr>
        <p:spPr>
          <a:xfrm flipH="1">
            <a:off x="3505199" y="645695"/>
            <a:ext cx="45720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339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3700" y="78690"/>
            <a:ext cx="7958405" cy="670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35</a:t>
            </a:fld>
            <a:endParaRPr lang="en-US">
              <a:solidFill>
                <a:prstClr val="white">
                  <a:tint val="75000"/>
                </a:prstClr>
              </a:solidFill>
            </a:endParaRPr>
          </a:p>
        </p:txBody>
      </p:sp>
      <p:sp>
        <p:nvSpPr>
          <p:cNvPr id="7" name="TextBox 6"/>
          <p:cNvSpPr txBox="1"/>
          <p:nvPr/>
        </p:nvSpPr>
        <p:spPr>
          <a:xfrm>
            <a:off x="2859973" y="762000"/>
            <a:ext cx="6019800" cy="286232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 </a:t>
            </a:r>
            <a:r>
              <a:rPr lang="en-US" b="1" kern="0" dirty="0">
                <a:solidFill>
                  <a:srgbClr val="FF0000"/>
                </a:solidFill>
                <a:latin typeface="Calibri"/>
              </a:rPr>
              <a:t>can </a:t>
            </a:r>
            <a:r>
              <a:rPr lang="en-US" b="1" kern="0" dirty="0" smtClean="0">
                <a:solidFill>
                  <a:srgbClr val="FF0000"/>
                </a:solidFill>
                <a:latin typeface="Calibri"/>
              </a:rPr>
              <a:t>start </a:t>
            </a:r>
            <a:r>
              <a:rPr lang="en-US" b="1" kern="0" dirty="0">
                <a:solidFill>
                  <a:srgbClr val="FF0000"/>
                </a:solidFill>
                <a:latin typeface="Calibri"/>
              </a:rPr>
              <a:t>browsing by selecting one of the list </a:t>
            </a:r>
            <a:r>
              <a:rPr lang="en-US" b="1" kern="0" dirty="0" smtClean="0">
                <a:solidFill>
                  <a:srgbClr val="FF0000"/>
                </a:solidFill>
                <a:latin typeface="Calibri"/>
              </a:rPr>
              <a:t>categories in the dark blue menu.  </a:t>
            </a:r>
            <a:r>
              <a:rPr lang="en-US" b="1" kern="0" dirty="0">
                <a:solidFill>
                  <a:srgbClr val="FF0000"/>
                </a:solidFill>
                <a:latin typeface="Calibri"/>
              </a:rPr>
              <a:t>Notice that under some categories, e.g. eBook Fiction, there is a </a:t>
            </a:r>
            <a:r>
              <a:rPr lang="en-US" b="1" kern="0" dirty="0" smtClean="0">
                <a:solidFill>
                  <a:srgbClr val="FF0000"/>
                </a:solidFill>
                <a:latin typeface="Calibri"/>
              </a:rPr>
              <a:t>View </a:t>
            </a:r>
            <a:r>
              <a:rPr lang="en-US" b="1" kern="0" dirty="0">
                <a:solidFill>
                  <a:srgbClr val="FF0000"/>
                </a:solidFill>
                <a:latin typeface="Calibri"/>
              </a:rPr>
              <a:t>more link.  This will display all the fiction </a:t>
            </a:r>
            <a:r>
              <a:rPr lang="en-US" b="1" kern="0" dirty="0" smtClean="0">
                <a:solidFill>
                  <a:srgbClr val="FF0000"/>
                </a:solidFill>
                <a:latin typeface="Calibri"/>
              </a:rPr>
              <a:t>categories in </a:t>
            </a:r>
            <a:r>
              <a:rPr lang="en-US" b="1" kern="0" dirty="0">
                <a:solidFill>
                  <a:srgbClr val="FF0000"/>
                </a:solidFill>
                <a:latin typeface="Calibri"/>
              </a:rPr>
              <a:t>the Cover View</a:t>
            </a:r>
            <a:r>
              <a:rPr lang="en-US" b="1" kern="0" dirty="0" smtClean="0">
                <a:solidFill>
                  <a:srgbClr val="FF0000"/>
                </a:solidFill>
                <a:latin typeface="Calibri"/>
              </a:rPr>
              <a:t>.</a:t>
            </a:r>
          </a:p>
          <a:p>
            <a:pPr lvl="0">
              <a:defRPr/>
            </a:pPr>
            <a:endParaRPr lang="en-US" b="1" kern="0" dirty="0">
              <a:solidFill>
                <a:srgbClr val="FF0000"/>
              </a:solidFill>
              <a:latin typeface="Calibri"/>
            </a:endParaRPr>
          </a:p>
          <a:p>
            <a:pPr lvl="0">
              <a:defRPr/>
            </a:pPr>
            <a:r>
              <a:rPr lang="en-US" b="1" kern="0" dirty="0">
                <a:solidFill>
                  <a:srgbClr val="FF0000"/>
                </a:solidFill>
                <a:latin typeface="Calibri"/>
              </a:rPr>
              <a:t>The additional </a:t>
            </a:r>
            <a:r>
              <a:rPr lang="en-US" b="1" kern="0" dirty="0" smtClean="0">
                <a:solidFill>
                  <a:srgbClr val="FF0000"/>
                </a:solidFill>
                <a:latin typeface="Calibri"/>
              </a:rPr>
              <a:t>fiction categories </a:t>
            </a:r>
            <a:r>
              <a:rPr lang="en-US" b="1" kern="0" dirty="0">
                <a:solidFill>
                  <a:srgbClr val="FF0000"/>
                </a:solidFill>
                <a:latin typeface="Calibri"/>
              </a:rPr>
              <a:t>that will be revealed are </a:t>
            </a:r>
            <a:r>
              <a:rPr lang="en-US" b="1" kern="0" dirty="0" smtClean="0">
                <a:solidFill>
                  <a:srgbClr val="FF0000"/>
                </a:solidFill>
                <a:latin typeface="Calibri"/>
              </a:rPr>
              <a:t>Historical, Juvenile, Literature, Mystery </a:t>
            </a:r>
            <a:r>
              <a:rPr lang="en-US" b="1" kern="0" dirty="0">
                <a:solidFill>
                  <a:srgbClr val="FF0000"/>
                </a:solidFill>
                <a:latin typeface="Calibri"/>
              </a:rPr>
              <a:t>&amp; Suspense, Romance, and Science Fiction &amp; Fantasy</a:t>
            </a:r>
            <a:r>
              <a:rPr lang="en-US" b="1" kern="0" dirty="0" smtClean="0">
                <a:solidFill>
                  <a:srgbClr val="FF0000"/>
                </a:solidFill>
                <a:latin typeface="Calibri"/>
              </a:rPr>
              <a:t>.</a:t>
            </a:r>
          </a:p>
          <a:p>
            <a:pPr lvl="0">
              <a:defRPr/>
            </a:pPr>
            <a:endParaRPr lang="en-US" b="1" kern="0" dirty="0">
              <a:solidFill>
                <a:srgbClr val="FF0000"/>
              </a:solidFill>
              <a:latin typeface="Calibri"/>
            </a:endParaRPr>
          </a:p>
          <a:p>
            <a:pPr lvl="0">
              <a:defRPr/>
            </a:pPr>
            <a:r>
              <a:rPr lang="en-US" b="1" kern="0" dirty="0" smtClean="0">
                <a:solidFill>
                  <a:srgbClr val="FF0000"/>
                </a:solidFill>
                <a:latin typeface="Calibri"/>
              </a:rPr>
              <a:t>Click </a:t>
            </a:r>
            <a:r>
              <a:rPr lang="en-US" b="1" kern="0" dirty="0">
                <a:solidFill>
                  <a:srgbClr val="FF0000"/>
                </a:solidFill>
                <a:latin typeface="Calibri"/>
              </a:rPr>
              <a:t>View </a:t>
            </a:r>
            <a:r>
              <a:rPr lang="en-US" b="1" kern="0" dirty="0" smtClean="0">
                <a:solidFill>
                  <a:srgbClr val="FF0000"/>
                </a:solidFill>
                <a:latin typeface="Calibri"/>
              </a:rPr>
              <a:t>More.</a:t>
            </a:r>
            <a:endParaRPr lang="en-US" b="1" kern="0" dirty="0">
              <a:solidFill>
                <a:srgbClr val="FF0000"/>
              </a:solidFill>
              <a:latin typeface="Calibri"/>
            </a:endParaRPr>
          </a:p>
        </p:txBody>
      </p:sp>
      <p:cxnSp>
        <p:nvCxnSpPr>
          <p:cNvPr id="8" name="Straight Arrow Connector 7"/>
          <p:cNvCxnSpPr/>
          <p:nvPr/>
        </p:nvCxnSpPr>
        <p:spPr>
          <a:xfrm flipH="1">
            <a:off x="2320142" y="2224813"/>
            <a:ext cx="53983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25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82047" y="12032"/>
            <a:ext cx="7267610" cy="680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36</a:t>
            </a:fld>
            <a:endParaRPr lang="en-US">
              <a:solidFill>
                <a:prstClr val="white">
                  <a:tint val="75000"/>
                </a:prstClr>
              </a:solidFill>
            </a:endParaRPr>
          </a:p>
        </p:txBody>
      </p:sp>
      <p:sp>
        <p:nvSpPr>
          <p:cNvPr id="6" name="TextBox 5"/>
          <p:cNvSpPr txBox="1"/>
          <p:nvPr/>
        </p:nvSpPr>
        <p:spPr>
          <a:xfrm>
            <a:off x="838200" y="609600"/>
            <a:ext cx="7698673"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This is the result after </a:t>
            </a:r>
            <a:r>
              <a:rPr lang="en-US" b="1" kern="0" dirty="0" smtClean="0">
                <a:solidFill>
                  <a:srgbClr val="FF0000"/>
                </a:solidFill>
                <a:latin typeface="Calibri"/>
              </a:rPr>
              <a:t>scrolling down to view </a:t>
            </a:r>
            <a:r>
              <a:rPr lang="en-US" b="1" kern="0" dirty="0">
                <a:solidFill>
                  <a:srgbClr val="FF0000"/>
                </a:solidFill>
                <a:latin typeface="Calibri"/>
              </a:rPr>
              <a:t>more </a:t>
            </a:r>
            <a:r>
              <a:rPr lang="en-US" b="1" kern="0" dirty="0" smtClean="0">
                <a:solidFill>
                  <a:srgbClr val="FF0000"/>
                </a:solidFill>
                <a:latin typeface="Calibri"/>
              </a:rPr>
              <a:t>categories. Scroll down further to see the other categories.</a:t>
            </a:r>
            <a:endParaRPr lang="en-US" b="1" kern="0" dirty="0">
              <a:solidFill>
                <a:srgbClr val="FF0000"/>
              </a:solidFill>
              <a:latin typeface="Calibri"/>
            </a:endParaRPr>
          </a:p>
        </p:txBody>
      </p:sp>
    </p:spTree>
    <p:extLst>
      <p:ext uri="{BB962C8B-B14F-4D97-AF65-F5344CB8AC3E}">
        <p14:creationId xmlns:p14="http://schemas.microsoft.com/office/powerpoint/2010/main" val="2957420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47332" y="381000"/>
            <a:ext cx="8535999"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37</a:t>
            </a:fld>
            <a:endParaRPr lang="en-US">
              <a:solidFill>
                <a:prstClr val="white">
                  <a:tint val="75000"/>
                </a:prstClr>
              </a:solidFill>
            </a:endParaRPr>
          </a:p>
        </p:txBody>
      </p:sp>
      <p:sp>
        <p:nvSpPr>
          <p:cNvPr id="7" name="TextBox 6"/>
          <p:cNvSpPr txBox="1"/>
          <p:nvPr/>
        </p:nvSpPr>
        <p:spPr>
          <a:xfrm>
            <a:off x="457200" y="2979548"/>
            <a:ext cx="7593351" cy="1107996"/>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 can now see the Romance and Science Fiction &amp; Fantasy categories.</a:t>
            </a:r>
          </a:p>
          <a:p>
            <a:pPr lvl="0">
              <a:defRPr/>
            </a:pPr>
            <a:endParaRPr lang="en-US" sz="1200" b="1" kern="0" dirty="0">
              <a:solidFill>
                <a:srgbClr val="FF0000"/>
              </a:solidFill>
              <a:latin typeface="Calibri"/>
            </a:endParaRPr>
          </a:p>
          <a:p>
            <a:pPr lvl="0">
              <a:defRPr/>
            </a:pPr>
            <a:r>
              <a:rPr lang="en-US" b="1" kern="0" dirty="0">
                <a:solidFill>
                  <a:srgbClr val="FF0000"/>
                </a:solidFill>
                <a:latin typeface="Calibri"/>
              </a:rPr>
              <a:t>Notice that the </a:t>
            </a:r>
            <a:r>
              <a:rPr lang="en-US" b="1" kern="0" dirty="0" smtClean="0">
                <a:solidFill>
                  <a:srgbClr val="FF0000"/>
                </a:solidFill>
                <a:latin typeface="Calibri"/>
              </a:rPr>
              <a:t>5 </a:t>
            </a:r>
            <a:r>
              <a:rPr lang="en-US" b="1" kern="0" dirty="0">
                <a:solidFill>
                  <a:srgbClr val="FF0000"/>
                </a:solidFill>
                <a:latin typeface="Calibri"/>
              </a:rPr>
              <a:t>titles visible in each category are all available.  To see all the titles in a category, click View more in the Science Fiction section</a:t>
            </a:r>
            <a:r>
              <a:rPr lang="en-US" b="1" kern="0" dirty="0" smtClean="0">
                <a:solidFill>
                  <a:srgbClr val="FF0000"/>
                </a:solidFill>
                <a:latin typeface="Calibri"/>
              </a:rPr>
              <a:t>…</a:t>
            </a:r>
            <a:endParaRPr lang="en-US" b="1" kern="0" dirty="0">
              <a:solidFill>
                <a:srgbClr val="FF0000"/>
              </a:solidFill>
              <a:latin typeface="Calibri"/>
            </a:endParaRPr>
          </a:p>
        </p:txBody>
      </p:sp>
      <p:sp>
        <p:nvSpPr>
          <p:cNvPr id="8" name="Oval 7"/>
          <p:cNvSpPr/>
          <p:nvPr/>
        </p:nvSpPr>
        <p:spPr>
          <a:xfrm>
            <a:off x="7823244" y="4087544"/>
            <a:ext cx="759414"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31241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6722" y="0"/>
            <a:ext cx="8386755" cy="680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38</a:t>
            </a:fld>
            <a:endParaRPr lang="en-US">
              <a:solidFill>
                <a:prstClr val="white">
                  <a:tint val="75000"/>
                </a:prstClr>
              </a:solidFill>
            </a:endParaRPr>
          </a:p>
        </p:txBody>
      </p:sp>
      <p:sp>
        <p:nvSpPr>
          <p:cNvPr id="9" name="TextBox 8"/>
          <p:cNvSpPr txBox="1"/>
          <p:nvPr/>
        </p:nvSpPr>
        <p:spPr>
          <a:xfrm>
            <a:off x="2154702" y="228600"/>
            <a:ext cx="6517573"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Select the Cover view if it is not already selected.  </a:t>
            </a:r>
          </a:p>
          <a:p>
            <a:pPr lvl="0">
              <a:defRPr/>
            </a:pPr>
            <a:r>
              <a:rPr lang="en-US" b="1" kern="0" dirty="0" smtClean="0">
                <a:solidFill>
                  <a:srgbClr val="FF0000"/>
                </a:solidFill>
                <a:latin typeface="Calibri"/>
              </a:rPr>
              <a:t>We </a:t>
            </a:r>
            <a:r>
              <a:rPr lang="en-US" b="1" kern="0" dirty="0">
                <a:solidFill>
                  <a:srgbClr val="FF0000"/>
                </a:solidFill>
                <a:latin typeface="Calibri"/>
              </a:rPr>
              <a:t>can browse through </a:t>
            </a:r>
            <a:r>
              <a:rPr lang="en-US" b="1" kern="0" dirty="0" smtClean="0">
                <a:solidFill>
                  <a:srgbClr val="FF0000"/>
                </a:solidFill>
                <a:latin typeface="Calibri"/>
              </a:rPr>
              <a:t>1076 titles</a:t>
            </a:r>
            <a:r>
              <a:rPr lang="en-US" b="1" kern="0" dirty="0">
                <a:solidFill>
                  <a:srgbClr val="FF0000"/>
                </a:solidFill>
                <a:latin typeface="Calibri"/>
              </a:rPr>
              <a:t>, some of which are available.</a:t>
            </a:r>
          </a:p>
          <a:p>
            <a:pPr lvl="0">
              <a:defRPr/>
            </a:pPr>
            <a:r>
              <a:rPr lang="en-US" b="1" kern="0" dirty="0">
                <a:solidFill>
                  <a:srgbClr val="FF0000"/>
                </a:solidFill>
                <a:latin typeface="Calibri"/>
              </a:rPr>
              <a:t>To view only available titles, </a:t>
            </a:r>
            <a:r>
              <a:rPr lang="en-US" b="1" kern="0" dirty="0" smtClean="0">
                <a:solidFill>
                  <a:srgbClr val="FF0000"/>
                </a:solidFill>
                <a:latin typeface="Calibri"/>
              </a:rPr>
              <a:t>click the Show me… Available Now link.</a:t>
            </a:r>
            <a:endParaRPr lang="en-US" b="1" kern="0" dirty="0">
              <a:solidFill>
                <a:srgbClr val="FF0000"/>
              </a:solidFill>
              <a:latin typeface="Calibri"/>
            </a:endParaRPr>
          </a:p>
        </p:txBody>
      </p:sp>
      <p:cxnSp>
        <p:nvCxnSpPr>
          <p:cNvPr id="10" name="Straight Arrow Connector 9"/>
          <p:cNvCxnSpPr/>
          <p:nvPr/>
        </p:nvCxnSpPr>
        <p:spPr>
          <a:xfrm flipH="1">
            <a:off x="1714500" y="2743200"/>
            <a:ext cx="4191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162800" y="1600200"/>
            <a:ext cx="8382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1722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18741" y="0"/>
            <a:ext cx="8312623"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39</a:t>
            </a:fld>
            <a:endParaRPr lang="en-US">
              <a:solidFill>
                <a:prstClr val="white">
                  <a:tint val="75000"/>
                </a:prstClr>
              </a:solidFill>
            </a:endParaRPr>
          </a:p>
        </p:txBody>
      </p:sp>
      <p:cxnSp>
        <p:nvCxnSpPr>
          <p:cNvPr id="7" name="Straight Arrow Connector 6"/>
          <p:cNvCxnSpPr/>
          <p:nvPr/>
        </p:nvCxnSpPr>
        <p:spPr>
          <a:xfrm flipH="1">
            <a:off x="5181600" y="2133600"/>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57800" y="1036434"/>
            <a:ext cx="35052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You can change the sort by expanding </a:t>
            </a:r>
            <a:r>
              <a:rPr lang="en-US" b="1" kern="0" dirty="0" smtClean="0">
                <a:solidFill>
                  <a:srgbClr val="FF0000"/>
                </a:solidFill>
                <a:latin typeface="Calibri"/>
              </a:rPr>
              <a:t>the Sort By  menu and clicking </a:t>
            </a:r>
            <a:r>
              <a:rPr lang="en-US" b="1" kern="0" dirty="0">
                <a:solidFill>
                  <a:srgbClr val="FF0000"/>
                </a:solidFill>
                <a:latin typeface="Calibri"/>
              </a:rPr>
              <a:t>on </a:t>
            </a:r>
            <a:r>
              <a:rPr lang="en-US" b="1" kern="0" dirty="0" smtClean="0">
                <a:solidFill>
                  <a:srgbClr val="FF0000"/>
                </a:solidFill>
                <a:latin typeface="Calibri"/>
              </a:rPr>
              <a:t>a different selection.</a:t>
            </a:r>
            <a:endParaRPr lang="en-US" b="1" kern="0" dirty="0">
              <a:solidFill>
                <a:srgbClr val="FF0000"/>
              </a:solidFill>
              <a:latin typeface="Calibri"/>
            </a:endParaRPr>
          </a:p>
        </p:txBody>
      </p:sp>
      <p:sp>
        <p:nvSpPr>
          <p:cNvPr id="8" name="TextBox 7"/>
          <p:cNvSpPr txBox="1"/>
          <p:nvPr/>
        </p:nvSpPr>
        <p:spPr>
          <a:xfrm>
            <a:off x="4783013" y="4733835"/>
            <a:ext cx="3217985"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We’re going to take a closer look at this Jon </a:t>
            </a:r>
            <a:r>
              <a:rPr lang="en-US" b="1" kern="0" dirty="0" err="1" smtClean="0">
                <a:solidFill>
                  <a:srgbClr val="FF0000"/>
                </a:solidFill>
                <a:latin typeface="Calibri"/>
              </a:rPr>
              <a:t>Scieszka</a:t>
            </a:r>
            <a:r>
              <a:rPr lang="en-US" b="1" kern="0" dirty="0" smtClean="0">
                <a:solidFill>
                  <a:srgbClr val="FF0000"/>
                </a:solidFill>
                <a:latin typeface="Calibri"/>
              </a:rPr>
              <a:t> by clicking on the book title underneath the  book jacket.</a:t>
            </a:r>
            <a:endParaRPr lang="en-US" b="1" kern="0" dirty="0">
              <a:solidFill>
                <a:srgbClr val="FF0000"/>
              </a:solidFill>
              <a:latin typeface="Calibri"/>
            </a:endParaRPr>
          </a:p>
        </p:txBody>
      </p:sp>
      <p:cxnSp>
        <p:nvCxnSpPr>
          <p:cNvPr id="12" name="Straight Arrow Connector 11"/>
          <p:cNvCxnSpPr/>
          <p:nvPr/>
        </p:nvCxnSpPr>
        <p:spPr>
          <a:xfrm flipH="1">
            <a:off x="4478215" y="5334000"/>
            <a:ext cx="304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765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1" y="1411758"/>
            <a:ext cx="8954385" cy="3332194"/>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4</a:t>
            </a:fld>
            <a:endParaRPr lang="en-US"/>
          </a:p>
        </p:txBody>
      </p:sp>
      <p:cxnSp>
        <p:nvCxnSpPr>
          <p:cNvPr id="7" name="Straight Arrow Connector 6"/>
          <p:cNvCxnSpPr/>
          <p:nvPr/>
        </p:nvCxnSpPr>
        <p:spPr>
          <a:xfrm>
            <a:off x="7696200" y="1263005"/>
            <a:ext cx="0" cy="5135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66544" y="123756"/>
            <a:ext cx="2707284" cy="107721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OverDrive recommends signing in to your OverDrive account first. This is a link to the sign in screen.</a:t>
            </a:r>
            <a:endParaRPr lang="en-US" sz="1600" b="1" kern="0" dirty="0">
              <a:solidFill>
                <a:srgbClr val="FF0000"/>
              </a:solidFill>
              <a:latin typeface="Calibri"/>
            </a:endParaRPr>
          </a:p>
        </p:txBody>
      </p:sp>
      <p:cxnSp>
        <p:nvCxnSpPr>
          <p:cNvPr id="10" name="Straight Arrow Connector 9"/>
          <p:cNvCxnSpPr/>
          <p:nvPr/>
        </p:nvCxnSpPr>
        <p:spPr>
          <a:xfrm>
            <a:off x="6048142" y="1211629"/>
            <a:ext cx="0" cy="2763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7156" y="134411"/>
            <a:ext cx="1636815" cy="1077218"/>
          </a:xfrm>
          <a:prstGeom prst="rect">
            <a:avLst/>
          </a:prstGeom>
          <a:solidFill>
            <a:schemeClr val="tx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Link </a:t>
            </a:r>
            <a:r>
              <a:rPr lang="en-US" sz="1600" b="1" kern="0" dirty="0">
                <a:solidFill>
                  <a:srgbClr val="FF0000"/>
                </a:solidFill>
                <a:latin typeface="Calibri"/>
              </a:rPr>
              <a:t>to </a:t>
            </a:r>
            <a:r>
              <a:rPr lang="en-US" sz="1600" b="1" kern="0" dirty="0" smtClean="0">
                <a:solidFill>
                  <a:srgbClr val="FF0000"/>
                </a:solidFill>
                <a:latin typeface="Calibri"/>
              </a:rPr>
              <a:t>list of member libraries which includes website links</a:t>
            </a:r>
            <a:endParaRPr lang="en-US" sz="1600" b="1" kern="0" dirty="0">
              <a:solidFill>
                <a:srgbClr val="FF0000"/>
              </a:solidFill>
              <a:latin typeface="Calibri"/>
            </a:endParaRPr>
          </a:p>
        </p:txBody>
      </p:sp>
      <p:cxnSp>
        <p:nvCxnSpPr>
          <p:cNvPr id="12" name="Straight Arrow Connector 11"/>
          <p:cNvCxnSpPr>
            <a:stCxn id="11" idx="2"/>
          </p:cNvCxnSpPr>
          <p:nvPr/>
        </p:nvCxnSpPr>
        <p:spPr>
          <a:xfrm>
            <a:off x="1725564" y="1211629"/>
            <a:ext cx="0" cy="5649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03249" y="643308"/>
            <a:ext cx="1636815" cy="584775"/>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Another Sign In link</a:t>
            </a:r>
            <a:endParaRPr lang="en-US" sz="1600" b="1" kern="0" dirty="0">
              <a:solidFill>
                <a:srgbClr val="FF0000"/>
              </a:solidFill>
              <a:latin typeface="Calibri"/>
            </a:endParaRPr>
          </a:p>
        </p:txBody>
      </p:sp>
      <p:sp>
        <p:nvSpPr>
          <p:cNvPr id="14" name="TextBox 13"/>
          <p:cNvSpPr txBox="1"/>
          <p:nvPr/>
        </p:nvSpPr>
        <p:spPr>
          <a:xfrm>
            <a:off x="3521025" y="1712306"/>
            <a:ext cx="1828800" cy="1077218"/>
          </a:xfrm>
          <a:prstGeom prst="rect">
            <a:avLst/>
          </a:prstGeom>
          <a:solidFill>
            <a:schemeClr val="tx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Clicking these words will always  take you to the home </a:t>
            </a:r>
            <a:r>
              <a:rPr lang="en-US" sz="1600" b="1" kern="0" dirty="0" smtClean="0">
                <a:solidFill>
                  <a:srgbClr val="FF0000"/>
                </a:solidFill>
                <a:latin typeface="Calibri"/>
              </a:rPr>
              <a:t>page.</a:t>
            </a:r>
            <a:endParaRPr lang="en-US" sz="1600" b="1" kern="0" dirty="0">
              <a:solidFill>
                <a:srgbClr val="FF0000"/>
              </a:solidFill>
              <a:latin typeface="Calibri"/>
            </a:endParaRPr>
          </a:p>
        </p:txBody>
      </p:sp>
      <p:cxnSp>
        <p:nvCxnSpPr>
          <p:cNvPr id="16" name="Straight Arrow Connector 15"/>
          <p:cNvCxnSpPr>
            <a:stCxn id="14" idx="1"/>
          </p:cNvCxnSpPr>
          <p:nvPr/>
        </p:nvCxnSpPr>
        <p:spPr>
          <a:xfrm flipH="1">
            <a:off x="3140027" y="2250915"/>
            <a:ext cx="380998"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897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5222" y="304800"/>
            <a:ext cx="842397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40</a:t>
            </a:fld>
            <a:endParaRPr lang="en-US">
              <a:solidFill>
                <a:prstClr val="white">
                  <a:tint val="75000"/>
                </a:prstClr>
              </a:solidFill>
            </a:endParaRPr>
          </a:p>
        </p:txBody>
      </p:sp>
      <p:sp>
        <p:nvSpPr>
          <p:cNvPr id="13" name="TextBox 12"/>
          <p:cNvSpPr txBox="1"/>
          <p:nvPr/>
        </p:nvSpPr>
        <p:spPr>
          <a:xfrm>
            <a:off x="5486400" y="2209800"/>
            <a:ext cx="3314700" cy="147732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When you are in the </a:t>
            </a:r>
            <a:r>
              <a:rPr lang="en-US" b="1" kern="0" dirty="0" smtClean="0">
                <a:solidFill>
                  <a:srgbClr val="FF0000"/>
                </a:solidFill>
                <a:latin typeface="Calibri"/>
              </a:rPr>
              <a:t>more detail </a:t>
            </a:r>
            <a:r>
              <a:rPr lang="en-US" b="1" kern="0" dirty="0">
                <a:solidFill>
                  <a:srgbClr val="FF0000"/>
                </a:solidFill>
                <a:latin typeface="Calibri"/>
              </a:rPr>
              <a:t>view of a title, you can view all of the other titles by the same author by </a:t>
            </a:r>
            <a:r>
              <a:rPr lang="en-US" b="1" kern="0" dirty="0" smtClean="0">
                <a:solidFill>
                  <a:srgbClr val="FF0000"/>
                </a:solidFill>
                <a:latin typeface="Calibri"/>
              </a:rPr>
              <a:t>clicking </a:t>
            </a:r>
            <a:r>
              <a:rPr lang="en-US" b="1" kern="0" dirty="0">
                <a:solidFill>
                  <a:srgbClr val="FF0000"/>
                </a:solidFill>
                <a:latin typeface="Calibri"/>
              </a:rPr>
              <a:t>on the author’s </a:t>
            </a:r>
            <a:r>
              <a:rPr lang="en-US" b="1" kern="0" dirty="0" smtClean="0">
                <a:solidFill>
                  <a:srgbClr val="FF0000"/>
                </a:solidFill>
                <a:latin typeface="Calibri"/>
              </a:rPr>
              <a:t>name.</a:t>
            </a:r>
            <a:endParaRPr lang="en-US" b="1" kern="0" dirty="0">
              <a:solidFill>
                <a:srgbClr val="FF0000"/>
              </a:solidFill>
              <a:latin typeface="Calibri"/>
            </a:endParaRPr>
          </a:p>
        </p:txBody>
      </p:sp>
      <p:cxnSp>
        <p:nvCxnSpPr>
          <p:cNvPr id="14" name="Straight Arrow Connector 13"/>
          <p:cNvCxnSpPr/>
          <p:nvPr/>
        </p:nvCxnSpPr>
        <p:spPr>
          <a:xfrm flipH="1">
            <a:off x="4419600" y="2219178"/>
            <a:ext cx="1066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134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747" y="0"/>
            <a:ext cx="9132253" cy="679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41</a:t>
            </a:fld>
            <a:endParaRPr lang="en-US">
              <a:solidFill>
                <a:prstClr val="white">
                  <a:tint val="75000"/>
                </a:prstClr>
              </a:solidFill>
            </a:endParaRPr>
          </a:p>
        </p:txBody>
      </p:sp>
      <p:sp>
        <p:nvSpPr>
          <p:cNvPr id="6" name="TextBox 5"/>
          <p:cNvSpPr txBox="1"/>
          <p:nvPr/>
        </p:nvSpPr>
        <p:spPr>
          <a:xfrm>
            <a:off x="1776046" y="1066800"/>
            <a:ext cx="3048000" cy="36933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Other Jon </a:t>
            </a:r>
            <a:r>
              <a:rPr lang="en-US" b="1" kern="0" dirty="0" err="1" smtClean="0">
                <a:solidFill>
                  <a:srgbClr val="FF0000"/>
                </a:solidFill>
                <a:latin typeface="Calibri"/>
              </a:rPr>
              <a:t>Scieszka</a:t>
            </a:r>
            <a:r>
              <a:rPr lang="en-US" b="1" kern="0" dirty="0" smtClean="0">
                <a:solidFill>
                  <a:srgbClr val="FF0000"/>
                </a:solidFill>
                <a:latin typeface="Calibri"/>
              </a:rPr>
              <a:t> titles</a:t>
            </a:r>
            <a:endParaRPr lang="en-US" b="1" kern="0" dirty="0">
              <a:solidFill>
                <a:srgbClr val="FF0000"/>
              </a:solidFill>
              <a:latin typeface="Calibri"/>
            </a:endParaRPr>
          </a:p>
        </p:txBody>
      </p:sp>
      <p:sp>
        <p:nvSpPr>
          <p:cNvPr id="7" name="TextBox 6"/>
          <p:cNvSpPr txBox="1"/>
          <p:nvPr/>
        </p:nvSpPr>
        <p:spPr>
          <a:xfrm>
            <a:off x="5715000" y="1226899"/>
            <a:ext cx="2438400" cy="369332"/>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Next, click on Account.</a:t>
            </a:r>
            <a:endParaRPr lang="en-US" b="1" kern="0" dirty="0">
              <a:solidFill>
                <a:srgbClr val="FF0000"/>
              </a:solidFill>
              <a:latin typeface="Calibri"/>
            </a:endParaRPr>
          </a:p>
        </p:txBody>
      </p:sp>
      <p:cxnSp>
        <p:nvCxnSpPr>
          <p:cNvPr id="8" name="Straight Arrow Connector 7"/>
          <p:cNvCxnSpPr/>
          <p:nvPr/>
        </p:nvCxnSpPr>
        <p:spPr>
          <a:xfrm flipV="1">
            <a:off x="6629400" y="914400"/>
            <a:ext cx="0" cy="3124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392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2352" y="75892"/>
            <a:ext cx="8364448" cy="679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42</a:t>
            </a:fld>
            <a:endParaRPr lang="en-US">
              <a:solidFill>
                <a:prstClr val="white">
                  <a:tint val="75000"/>
                </a:prstClr>
              </a:solidFill>
            </a:endParaRPr>
          </a:p>
        </p:txBody>
      </p:sp>
      <p:sp>
        <p:nvSpPr>
          <p:cNvPr id="9" name="TextBox 8"/>
          <p:cNvSpPr txBox="1"/>
          <p:nvPr/>
        </p:nvSpPr>
        <p:spPr>
          <a:xfrm>
            <a:off x="101981" y="75891"/>
            <a:ext cx="8971806" cy="132343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a:solidFill>
                  <a:srgbClr val="FF0000"/>
                </a:solidFill>
                <a:latin typeface="Calibri"/>
              </a:rPr>
              <a:t>There are 4 sections of your </a:t>
            </a:r>
            <a:r>
              <a:rPr lang="en-US" sz="1600" b="1" kern="0" dirty="0" smtClean="0">
                <a:solidFill>
                  <a:srgbClr val="FF0000"/>
                </a:solidFill>
                <a:latin typeface="Calibri"/>
              </a:rPr>
              <a:t>account: Bookshelf, Holds, Lists, Settings. You </a:t>
            </a:r>
            <a:r>
              <a:rPr lang="en-US" sz="1600" b="1" kern="0" dirty="0">
                <a:solidFill>
                  <a:srgbClr val="FF0000"/>
                </a:solidFill>
                <a:latin typeface="Calibri"/>
              </a:rPr>
              <a:t>will always land on the </a:t>
            </a:r>
            <a:r>
              <a:rPr lang="en-US" sz="1600" b="1" kern="0" dirty="0" smtClean="0">
                <a:solidFill>
                  <a:srgbClr val="FF0000"/>
                </a:solidFill>
                <a:latin typeface="Calibri"/>
              </a:rPr>
              <a:t>Bookshelf section when </a:t>
            </a:r>
            <a:r>
              <a:rPr lang="en-US" sz="1600" b="1" kern="0" dirty="0">
                <a:solidFill>
                  <a:srgbClr val="FF0000"/>
                </a:solidFill>
                <a:latin typeface="Calibri"/>
              </a:rPr>
              <a:t>you access your account. The </a:t>
            </a:r>
            <a:r>
              <a:rPr lang="en-US" sz="1600" b="1" kern="0" dirty="0" smtClean="0">
                <a:solidFill>
                  <a:srgbClr val="FF0000"/>
                </a:solidFill>
                <a:latin typeface="Calibri"/>
              </a:rPr>
              <a:t>Bookshelf </a:t>
            </a:r>
            <a:r>
              <a:rPr lang="en-US" sz="1600" b="1" kern="0" dirty="0">
                <a:solidFill>
                  <a:srgbClr val="FF0000"/>
                </a:solidFill>
                <a:latin typeface="Calibri"/>
              </a:rPr>
              <a:t>will display every book that is currently checked </a:t>
            </a:r>
            <a:r>
              <a:rPr lang="en-US" sz="1600" b="1" kern="0" dirty="0" smtClean="0">
                <a:solidFill>
                  <a:srgbClr val="FF0000"/>
                </a:solidFill>
                <a:latin typeface="Calibri"/>
              </a:rPr>
              <a:t>out. The </a:t>
            </a:r>
            <a:r>
              <a:rPr lang="en-US" sz="1600" b="1" kern="0" dirty="0">
                <a:solidFill>
                  <a:srgbClr val="FF0000"/>
                </a:solidFill>
                <a:latin typeface="Calibri"/>
              </a:rPr>
              <a:t>expiration date and time will display for </a:t>
            </a:r>
            <a:r>
              <a:rPr lang="en-US" sz="1600" b="1" kern="0" dirty="0" smtClean="0">
                <a:solidFill>
                  <a:srgbClr val="FF0000"/>
                </a:solidFill>
                <a:latin typeface="Calibri"/>
              </a:rPr>
              <a:t>each. A </a:t>
            </a:r>
            <a:r>
              <a:rPr lang="en-US" sz="1600" b="1" kern="0" dirty="0">
                <a:solidFill>
                  <a:srgbClr val="FF0000"/>
                </a:solidFill>
                <a:latin typeface="Calibri"/>
              </a:rPr>
              <a:t>return title button will display if you have not already downloaded the title.  Once a title has been downloaded in a specific format, it cannot be returned from this page.</a:t>
            </a:r>
          </a:p>
        </p:txBody>
      </p:sp>
      <p:sp>
        <p:nvSpPr>
          <p:cNvPr id="12" name="TextBox 11"/>
          <p:cNvSpPr txBox="1"/>
          <p:nvPr/>
        </p:nvSpPr>
        <p:spPr>
          <a:xfrm>
            <a:off x="7696200" y="1881377"/>
            <a:ext cx="13335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Next, click on Holds.</a:t>
            </a:r>
            <a:endParaRPr lang="en-US" b="1" kern="0" dirty="0">
              <a:solidFill>
                <a:srgbClr val="FF0000"/>
              </a:solidFill>
              <a:latin typeface="Calibri"/>
            </a:endParaRPr>
          </a:p>
        </p:txBody>
      </p:sp>
      <p:cxnSp>
        <p:nvCxnSpPr>
          <p:cNvPr id="13" name="Straight Arrow Connector 12"/>
          <p:cNvCxnSpPr/>
          <p:nvPr/>
        </p:nvCxnSpPr>
        <p:spPr>
          <a:xfrm flipH="1">
            <a:off x="7300762" y="20574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48400" y="1361816"/>
            <a:ext cx="2114550" cy="385465"/>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endParaRPr lang="en-US" b="1" kern="0" dirty="0">
              <a:solidFill>
                <a:srgbClr val="FF0000"/>
              </a:solidFill>
              <a:latin typeface="Calibri"/>
            </a:endParaRPr>
          </a:p>
        </p:txBody>
      </p:sp>
    </p:spTree>
    <p:extLst>
      <p:ext uri="{BB962C8B-B14F-4D97-AF65-F5344CB8AC3E}">
        <p14:creationId xmlns:p14="http://schemas.microsoft.com/office/powerpoint/2010/main" val="559178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699" y="614064"/>
            <a:ext cx="9092759" cy="586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43</a:t>
            </a:fld>
            <a:endParaRPr lang="en-US">
              <a:solidFill>
                <a:prstClr val="white">
                  <a:tint val="75000"/>
                </a:prstClr>
              </a:solidFill>
            </a:endParaRPr>
          </a:p>
        </p:txBody>
      </p:sp>
      <p:sp>
        <p:nvSpPr>
          <p:cNvPr id="9" name="TextBox 8"/>
          <p:cNvSpPr txBox="1"/>
          <p:nvPr/>
        </p:nvSpPr>
        <p:spPr>
          <a:xfrm>
            <a:off x="32084" y="173053"/>
            <a:ext cx="8971806"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In the Holds section, all the titles that you currently have on hold will display. You can see your position on the waiting list. You can remove a hold if you are no longer interested in waiting for the title. You can also edit the email address that is used for notification.</a:t>
            </a:r>
          </a:p>
        </p:txBody>
      </p:sp>
      <p:sp>
        <p:nvSpPr>
          <p:cNvPr id="6" name="TextBox 5"/>
          <p:cNvSpPr txBox="1"/>
          <p:nvPr/>
        </p:nvSpPr>
        <p:spPr>
          <a:xfrm>
            <a:off x="6248400" y="2438400"/>
            <a:ext cx="2330116" cy="770930"/>
          </a:xfrm>
          <a:prstGeom prst="rect">
            <a:avLst/>
          </a:prstGeom>
          <a:no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endParaRPr lang="en-US" b="1" kern="0" dirty="0">
              <a:solidFill>
                <a:srgbClr val="FF0000"/>
              </a:solidFill>
              <a:latin typeface="Calibri"/>
            </a:endParaRPr>
          </a:p>
        </p:txBody>
      </p:sp>
    </p:spTree>
    <p:extLst>
      <p:ext uri="{BB962C8B-B14F-4D97-AF65-F5344CB8AC3E}">
        <p14:creationId xmlns:p14="http://schemas.microsoft.com/office/powerpoint/2010/main" val="36196138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pPr/>
              <a:t>44</a:t>
            </a:fld>
            <a:endParaRPr lang="en-US"/>
          </a:p>
        </p:txBody>
      </p:sp>
      <p:sp>
        <p:nvSpPr>
          <p:cNvPr id="3" name="TextBox 2"/>
          <p:cNvSpPr txBox="1"/>
          <p:nvPr/>
        </p:nvSpPr>
        <p:spPr>
          <a:xfrm>
            <a:off x="261541" y="240938"/>
            <a:ext cx="8601722"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defPPr>
              <a:defRPr lang="en-US"/>
            </a:defPPr>
            <a:lvl1pPr lvl="0">
              <a:defRPr b="1" kern="0">
                <a:solidFill>
                  <a:srgbClr val="FF0000"/>
                </a:solidFill>
                <a:latin typeface="Calibri"/>
              </a:defRPr>
            </a:lvl1pPr>
          </a:lstStyle>
          <a:p>
            <a:r>
              <a:rPr lang="en-US" dirty="0"/>
              <a:t>This is a sample of the email sent when a held title becomes available</a:t>
            </a:r>
            <a:r>
              <a:rPr lang="en-US" dirty="0" smtClean="0"/>
              <a:t>. The </a:t>
            </a:r>
            <a:r>
              <a:rPr lang="en-US" dirty="0"/>
              <a:t>title will remain available to you for 72 hours  from the time that the email was sent</a:t>
            </a:r>
            <a:r>
              <a:rPr lang="en-US" dirty="0" smtClean="0"/>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20" y="1106884"/>
            <a:ext cx="8911164" cy="4267695"/>
          </a:xfrm>
          <a:prstGeom prst="rect">
            <a:avLst/>
          </a:prstGeom>
        </p:spPr>
      </p:pic>
      <p:sp>
        <p:nvSpPr>
          <p:cNvPr id="7" name="TextBox 6"/>
          <p:cNvSpPr txBox="1"/>
          <p:nvPr/>
        </p:nvSpPr>
        <p:spPr>
          <a:xfrm>
            <a:off x="1139483" y="5438335"/>
            <a:ext cx="632460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defPPr>
              <a:defRPr lang="en-US"/>
            </a:defPPr>
            <a:lvl1pPr lvl="0">
              <a:defRPr b="1" kern="0">
                <a:solidFill>
                  <a:srgbClr val="FF0000"/>
                </a:solidFill>
                <a:latin typeface="Calibri"/>
              </a:defRPr>
            </a:lvl1pPr>
          </a:lstStyle>
          <a:p>
            <a:r>
              <a:rPr lang="en-US" dirty="0"/>
              <a:t>There is a link in the email to Overdrive’s website.  Once there, you will need to Sign In, click on the Account link and then Holds</a:t>
            </a:r>
            <a:r>
              <a:rPr lang="en-US" dirty="0" smtClean="0"/>
              <a:t>.</a:t>
            </a:r>
            <a:endParaRPr lang="en-US" dirty="0"/>
          </a:p>
        </p:txBody>
      </p:sp>
      <p:cxnSp>
        <p:nvCxnSpPr>
          <p:cNvPr id="9" name="Straight Arrow Connector 8"/>
          <p:cNvCxnSpPr/>
          <p:nvPr/>
        </p:nvCxnSpPr>
        <p:spPr>
          <a:xfrm>
            <a:off x="8382000" y="887269"/>
            <a:ext cx="0" cy="9415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444154" y="2057400"/>
            <a:ext cx="1524000" cy="0"/>
          </a:xfrm>
          <a:prstGeom prst="straightConnector1">
            <a:avLst/>
          </a:prstGeom>
          <a:solidFill>
            <a:sysClr val="window" lastClr="FFFFFF"/>
          </a:solidFill>
          <a:ln w="38100">
            <a:solidFill>
              <a:srgbClr val="FF0000"/>
            </a:solidFill>
          </a:ln>
          <a:effectLst>
            <a:outerShdw blurRad="50800" dist="38100" dir="2700000" algn="tl" rotWithShape="0">
              <a:prstClr val="black">
                <a:alpha val="40000"/>
              </a:prstClr>
            </a:outerShdw>
          </a:effectLst>
        </p:spPr>
      </p:cxnSp>
      <p:cxnSp>
        <p:nvCxnSpPr>
          <p:cNvPr id="14" name="Straight Arrow Connector 13"/>
          <p:cNvCxnSpPr/>
          <p:nvPr/>
        </p:nvCxnSpPr>
        <p:spPr>
          <a:xfrm flipV="1">
            <a:off x="1371600" y="4560277"/>
            <a:ext cx="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547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82DB454-FBD6-4DD7-8956-696EFA8BCCE1}" type="slidenum">
              <a:rPr lang="en-US" smtClean="0"/>
              <a:pPr/>
              <a:t>45</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869" y="1803884"/>
            <a:ext cx="9051131" cy="457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096" y="152400"/>
            <a:ext cx="8909462"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defPPr>
              <a:defRPr lang="en-US"/>
            </a:defPPr>
            <a:lvl1pPr lvl="0">
              <a:defRPr b="1" kern="0">
                <a:solidFill>
                  <a:srgbClr val="FF0000"/>
                </a:solidFill>
                <a:latin typeface="Calibri"/>
              </a:defRPr>
            </a:lvl1pPr>
          </a:lstStyle>
          <a:p>
            <a:r>
              <a:rPr lang="en-US" dirty="0"/>
              <a:t>Once a title becomes </a:t>
            </a:r>
            <a:r>
              <a:rPr lang="en-US" dirty="0" smtClean="0"/>
              <a:t>available, a </a:t>
            </a:r>
            <a:r>
              <a:rPr lang="en-US" dirty="0"/>
              <a:t>Borrow button will replace the Remove and Edit buttons</a:t>
            </a:r>
            <a:r>
              <a:rPr lang="en-US" dirty="0" smtClean="0"/>
              <a:t>. </a:t>
            </a:r>
            <a:endParaRPr lang="en-US" dirty="0"/>
          </a:p>
          <a:p>
            <a:r>
              <a:rPr lang="en-US" dirty="0"/>
              <a:t>There will be a notification of your lending period. (If you want to change it, you will have to click on the book </a:t>
            </a:r>
            <a:r>
              <a:rPr lang="en-US" dirty="0" smtClean="0"/>
              <a:t>title to </a:t>
            </a:r>
            <a:r>
              <a:rPr lang="en-US" dirty="0"/>
              <a:t>view details</a:t>
            </a:r>
            <a:r>
              <a:rPr lang="en-US" dirty="0" smtClean="0"/>
              <a:t>.) Once </a:t>
            </a:r>
            <a:r>
              <a:rPr lang="en-US" dirty="0"/>
              <a:t>you click the </a:t>
            </a:r>
            <a:r>
              <a:rPr lang="en-US" dirty="0" smtClean="0"/>
              <a:t>Borrow </a:t>
            </a:r>
            <a:r>
              <a:rPr lang="en-US" dirty="0"/>
              <a:t>button, the title will move to your bookshelf.  You will then be able to download it</a:t>
            </a:r>
            <a:r>
              <a:rPr lang="en-US" dirty="0" smtClean="0"/>
              <a:t>.</a:t>
            </a:r>
            <a:endParaRPr lang="en-US" dirty="0"/>
          </a:p>
        </p:txBody>
      </p:sp>
    </p:spTree>
    <p:extLst>
      <p:ext uri="{BB962C8B-B14F-4D97-AF65-F5344CB8AC3E}">
        <p14:creationId xmlns:p14="http://schemas.microsoft.com/office/powerpoint/2010/main" val="32811314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102" y="1066800"/>
            <a:ext cx="8969016" cy="454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46</a:t>
            </a:fld>
            <a:endParaRPr lang="en-US">
              <a:solidFill>
                <a:prstClr val="white">
                  <a:tint val="75000"/>
                </a:prstClr>
              </a:solidFill>
            </a:endParaRPr>
          </a:p>
        </p:txBody>
      </p:sp>
      <p:sp>
        <p:nvSpPr>
          <p:cNvPr id="12" name="TextBox 11"/>
          <p:cNvSpPr txBox="1"/>
          <p:nvPr/>
        </p:nvSpPr>
        <p:spPr>
          <a:xfrm>
            <a:off x="7810500" y="2286000"/>
            <a:ext cx="1333500"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Next, click on Lists.</a:t>
            </a:r>
            <a:endParaRPr lang="en-US" b="1" kern="0" dirty="0">
              <a:solidFill>
                <a:srgbClr val="FF0000"/>
              </a:solidFill>
              <a:latin typeface="Calibri"/>
            </a:endParaRPr>
          </a:p>
        </p:txBody>
      </p:sp>
      <p:cxnSp>
        <p:nvCxnSpPr>
          <p:cNvPr id="13" name="Straight Arrow Connector 12"/>
          <p:cNvCxnSpPr/>
          <p:nvPr/>
        </p:nvCxnSpPr>
        <p:spPr>
          <a:xfrm flipH="1">
            <a:off x="7418614" y="2514600"/>
            <a:ext cx="381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309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8600" y="646150"/>
            <a:ext cx="8803163" cy="568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47</a:t>
            </a:fld>
            <a:endParaRPr lang="en-US">
              <a:solidFill>
                <a:prstClr val="white">
                  <a:tint val="75000"/>
                </a:prstClr>
              </a:solidFill>
            </a:endParaRPr>
          </a:p>
        </p:txBody>
      </p:sp>
      <p:sp>
        <p:nvSpPr>
          <p:cNvPr id="12" name="TextBox 11"/>
          <p:cNvSpPr txBox="1"/>
          <p:nvPr/>
        </p:nvSpPr>
        <p:spPr>
          <a:xfrm>
            <a:off x="3352800" y="2286000"/>
            <a:ext cx="2971800" cy="1200329"/>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There are three types of lists:</a:t>
            </a:r>
          </a:p>
          <a:p>
            <a:pPr marL="285750" lvl="0" indent="-285750">
              <a:buFont typeface="Arial" panose="020B0604020202020204" pitchFamily="34" charset="0"/>
              <a:buChar char="•"/>
              <a:defRPr/>
            </a:pPr>
            <a:r>
              <a:rPr lang="en-US" b="1" kern="0" dirty="0" smtClean="0">
                <a:solidFill>
                  <a:srgbClr val="FF0000"/>
                </a:solidFill>
                <a:latin typeface="Calibri"/>
              </a:rPr>
              <a:t>Wish List</a:t>
            </a:r>
          </a:p>
          <a:p>
            <a:pPr marL="285750" lvl="0" indent="-285750">
              <a:buFont typeface="Arial" panose="020B0604020202020204" pitchFamily="34" charset="0"/>
              <a:buChar char="•"/>
              <a:defRPr/>
            </a:pPr>
            <a:r>
              <a:rPr lang="en-US" b="1" kern="0" dirty="0" smtClean="0">
                <a:solidFill>
                  <a:srgbClr val="FF0000"/>
                </a:solidFill>
                <a:latin typeface="Calibri"/>
              </a:rPr>
              <a:t>Rated Titles</a:t>
            </a:r>
          </a:p>
          <a:p>
            <a:pPr marL="285750" lvl="0" indent="-285750">
              <a:buFont typeface="Arial" panose="020B0604020202020204" pitchFamily="34" charset="0"/>
              <a:buChar char="•"/>
              <a:defRPr/>
            </a:pPr>
            <a:r>
              <a:rPr lang="en-US" b="1" kern="0" dirty="0" smtClean="0">
                <a:solidFill>
                  <a:srgbClr val="FF0000"/>
                </a:solidFill>
                <a:latin typeface="Calibri"/>
              </a:rPr>
              <a:t>Recommended for you</a:t>
            </a:r>
            <a:endParaRPr lang="en-US" b="1" kern="0" dirty="0">
              <a:solidFill>
                <a:srgbClr val="FF0000"/>
              </a:solidFill>
              <a:latin typeface="Calibri"/>
            </a:endParaRPr>
          </a:p>
        </p:txBody>
      </p:sp>
    </p:spTree>
    <p:extLst>
      <p:ext uri="{BB962C8B-B14F-4D97-AF65-F5344CB8AC3E}">
        <p14:creationId xmlns:p14="http://schemas.microsoft.com/office/powerpoint/2010/main" val="8803218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79353" y="838200"/>
            <a:ext cx="8636047" cy="555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48</a:t>
            </a:fld>
            <a:endParaRPr lang="en-US">
              <a:solidFill>
                <a:prstClr val="white">
                  <a:tint val="75000"/>
                </a:prstClr>
              </a:solidFill>
            </a:endParaRPr>
          </a:p>
        </p:txBody>
      </p:sp>
      <p:sp>
        <p:nvSpPr>
          <p:cNvPr id="6" name="TextBox 5"/>
          <p:cNvSpPr txBox="1"/>
          <p:nvPr/>
        </p:nvSpPr>
        <p:spPr>
          <a:xfrm>
            <a:off x="2796898" y="1680410"/>
            <a:ext cx="2460902" cy="2031325"/>
          </a:xfrm>
          <a:prstGeom prst="rect">
            <a:avLst/>
          </a:prstGeom>
          <a:solidFill>
            <a:schemeClr val="tx1"/>
          </a:solidFill>
          <a:ln w="38100">
            <a:solidFill>
              <a:srgbClr val="FF0000"/>
            </a:solidFill>
          </a:ln>
        </p:spPr>
        <p:txBody>
          <a:bodyPr wrap="square" rtlCol="0">
            <a:spAutoFit/>
          </a:bodyPr>
          <a:lstStyle>
            <a:defPPr>
              <a:defRPr lang="en-US"/>
            </a:defPPr>
            <a:lvl1pPr>
              <a:defRPr b="1">
                <a:solidFill>
                  <a:srgbClr val="FF0000"/>
                </a:solidFill>
                <a:latin typeface="Calibri" pitchFamily="34" charset="0"/>
              </a:defRPr>
            </a:lvl1pPr>
          </a:lstStyle>
          <a:p>
            <a:r>
              <a:rPr lang="en-US" dirty="0"/>
              <a:t>When you are browsing, you add a title to your wish list by </a:t>
            </a:r>
            <a:r>
              <a:rPr lang="en-US" kern="0" dirty="0" smtClean="0">
                <a:latin typeface="Calibri"/>
              </a:rPr>
              <a:t>clicking </a:t>
            </a:r>
            <a:r>
              <a:rPr lang="en-US" dirty="0" smtClean="0"/>
              <a:t>on </a:t>
            </a:r>
            <a:r>
              <a:rPr lang="en-US" dirty="0"/>
              <a:t>the gray banner </a:t>
            </a:r>
            <a:r>
              <a:rPr lang="en-US" dirty="0" smtClean="0"/>
              <a:t>that appears when you hover over the book jacket.</a:t>
            </a:r>
            <a:endParaRPr lang="en-US" dirty="0"/>
          </a:p>
        </p:txBody>
      </p:sp>
      <p:sp>
        <p:nvSpPr>
          <p:cNvPr id="7" name="Title 1"/>
          <p:cNvSpPr txBox="1">
            <a:spLocks/>
          </p:cNvSpPr>
          <p:nvPr/>
        </p:nvSpPr>
        <p:spPr>
          <a:xfrm>
            <a:off x="124867" y="76200"/>
            <a:ext cx="8790533" cy="923330"/>
          </a:xfrm>
          <a:prstGeom prst="rect">
            <a:avLst/>
          </a:prstGeom>
          <a:solidFill>
            <a:schemeClr val="tx1"/>
          </a:solidFill>
          <a:ln w="38100">
            <a:solidFill>
              <a:srgbClr val="FF0000"/>
            </a:solidFill>
          </a:ln>
        </p:spPr>
        <p:txBody>
          <a:bodyPr wrap="square" rtlCol="0">
            <a:spAutoFit/>
          </a:bodyPr>
          <a:lstStyle>
            <a:defPPr>
              <a:defRPr lang="en-US"/>
            </a:defPPr>
            <a:lvl1pPr>
              <a:defRPr b="1">
                <a:solidFill>
                  <a:srgbClr val="FF0000"/>
                </a:solidFill>
                <a:latin typeface="Calibri" pitchFamily="34" charset="0"/>
              </a:defRPr>
            </a:lvl1pPr>
          </a:lstStyle>
          <a:p>
            <a:r>
              <a:rPr lang="en-US" dirty="0"/>
              <a:t>Wish List - Add titles to your wish list to save titles that you might be interested in </a:t>
            </a:r>
            <a:r>
              <a:rPr lang="en-US" dirty="0" smtClean="0"/>
              <a:t>borrowing </a:t>
            </a:r>
            <a:r>
              <a:rPr lang="en-US" dirty="0"/>
              <a:t>later, including titles that have not yet been released</a:t>
            </a:r>
            <a:r>
              <a:rPr lang="en-US" dirty="0" smtClean="0"/>
              <a:t>. </a:t>
            </a:r>
            <a:r>
              <a:rPr lang="en-US" dirty="0"/>
              <a:t>When you are looking at your wish list, you can borrow titles that are available or place a title on hold.  </a:t>
            </a:r>
          </a:p>
        </p:txBody>
      </p:sp>
      <p:cxnSp>
        <p:nvCxnSpPr>
          <p:cNvPr id="8" name="Straight Arrow Connector 7"/>
          <p:cNvCxnSpPr/>
          <p:nvPr/>
        </p:nvCxnSpPr>
        <p:spPr>
          <a:xfrm>
            <a:off x="3794661" y="1052987"/>
            <a:ext cx="0" cy="6234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257800" y="2471059"/>
            <a:ext cx="26135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19153" y="970071"/>
            <a:ext cx="1268007" cy="2134182"/>
          </a:xfrm>
          <a:prstGeom prst="rect">
            <a:avLst/>
          </a:prstGeom>
          <a:noFill/>
          <a:ln>
            <a:no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5472324" y="2246046"/>
            <a:ext cx="551828" cy="4500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2000" y="1913329"/>
            <a:ext cx="1590240" cy="2862322"/>
          </a:xfrm>
          <a:prstGeom prst="rect">
            <a:avLst/>
          </a:prstGeom>
          <a:solidFill>
            <a:schemeClr val="tx1"/>
          </a:solidFill>
          <a:ln w="38100">
            <a:solidFill>
              <a:srgbClr val="FF0000"/>
            </a:solidFill>
          </a:ln>
        </p:spPr>
        <p:txBody>
          <a:bodyPr wrap="square" rtlCol="0">
            <a:spAutoFit/>
          </a:bodyPr>
          <a:lstStyle/>
          <a:p>
            <a:r>
              <a:rPr lang="en-US" b="1" dirty="0" smtClean="0">
                <a:solidFill>
                  <a:srgbClr val="FF0000"/>
                </a:solidFill>
                <a:latin typeface="Calibri" pitchFamily="34" charset="0"/>
              </a:rPr>
              <a:t>This view shows all titles on your Wish List. Click on the Available now link to view only titles that can be borrowed immediately.</a:t>
            </a:r>
            <a:endParaRPr lang="en-US" b="1" dirty="0">
              <a:solidFill>
                <a:srgbClr val="FF0000"/>
              </a:solidFill>
              <a:latin typeface="Calibri" pitchFamily="34" charset="0"/>
            </a:endParaRPr>
          </a:p>
        </p:txBody>
      </p:sp>
      <p:cxnSp>
        <p:nvCxnSpPr>
          <p:cNvPr id="19" name="Straight Arrow Connector 18"/>
          <p:cNvCxnSpPr>
            <a:stCxn id="16" idx="0"/>
          </p:cNvCxnSpPr>
          <p:nvPr/>
        </p:nvCxnSpPr>
        <p:spPr>
          <a:xfrm flipV="1">
            <a:off x="1557120" y="1680411"/>
            <a:ext cx="1" cy="2329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43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04800" y="838200"/>
            <a:ext cx="8636047" cy="555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49</a:t>
            </a:fld>
            <a:endParaRPr lang="en-US">
              <a:solidFill>
                <a:prstClr val="white">
                  <a:tint val="75000"/>
                </a:prstClr>
              </a:solidFill>
            </a:endParaRPr>
          </a:p>
        </p:txBody>
      </p:sp>
      <p:cxnSp>
        <p:nvCxnSpPr>
          <p:cNvPr id="8" name="Straight Arrow Connector 7"/>
          <p:cNvCxnSpPr/>
          <p:nvPr/>
        </p:nvCxnSpPr>
        <p:spPr>
          <a:xfrm>
            <a:off x="6048608" y="2290465"/>
            <a:ext cx="3521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68587" y="1828800"/>
            <a:ext cx="1880021" cy="923330"/>
          </a:xfrm>
          <a:prstGeom prst="rect">
            <a:avLst/>
          </a:prstGeom>
          <a:solidFill>
            <a:schemeClr val="tx1"/>
          </a:solidFill>
          <a:ln w="38100">
            <a:solidFill>
              <a:srgbClr val="FF0000"/>
            </a:solidFill>
          </a:ln>
        </p:spPr>
        <p:txBody>
          <a:bodyPr wrap="square" rtlCol="0">
            <a:spAutoFit/>
          </a:bodyPr>
          <a:lstStyle/>
          <a:p>
            <a:r>
              <a:rPr lang="en-US" b="1" dirty="0" smtClean="0">
                <a:solidFill>
                  <a:srgbClr val="FF0000"/>
                </a:solidFill>
                <a:latin typeface="Calibri" pitchFamily="34" charset="0"/>
              </a:rPr>
              <a:t>Click on the Lists link to get back to the menu of Lists.</a:t>
            </a:r>
            <a:endParaRPr lang="en-US" b="1" dirty="0">
              <a:solidFill>
                <a:srgbClr val="FF0000"/>
              </a:solidFill>
              <a:latin typeface="Calibri"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267200"/>
            <a:ext cx="1247619" cy="2209800"/>
          </a:xfrm>
          <a:prstGeom prst="rect">
            <a:avLst/>
          </a:prstGeom>
        </p:spPr>
      </p:pic>
      <p:sp>
        <p:nvSpPr>
          <p:cNvPr id="7" name="TextBox 6"/>
          <p:cNvSpPr txBox="1"/>
          <p:nvPr/>
        </p:nvSpPr>
        <p:spPr>
          <a:xfrm>
            <a:off x="1828800" y="4495800"/>
            <a:ext cx="3760043" cy="1477328"/>
          </a:xfrm>
          <a:prstGeom prst="rect">
            <a:avLst/>
          </a:prstGeom>
          <a:solidFill>
            <a:schemeClr val="tx1"/>
          </a:solidFill>
          <a:ln w="38100">
            <a:solidFill>
              <a:srgbClr val="FF0000"/>
            </a:solidFill>
          </a:ln>
        </p:spPr>
        <p:txBody>
          <a:bodyPr wrap="square" rtlCol="0">
            <a:spAutoFit/>
          </a:bodyPr>
          <a:lstStyle/>
          <a:p>
            <a:r>
              <a:rPr lang="en-US" b="1" dirty="0">
                <a:solidFill>
                  <a:srgbClr val="FF0000"/>
                </a:solidFill>
                <a:latin typeface="Calibri" pitchFamily="34" charset="0"/>
              </a:rPr>
              <a:t>Even after you borrow a title , it will still remain on your wish list until you physically remove it.  To remove it, </a:t>
            </a:r>
            <a:r>
              <a:rPr lang="en-US" b="1" dirty="0" smtClean="0">
                <a:solidFill>
                  <a:srgbClr val="FF0000"/>
                </a:solidFill>
                <a:latin typeface="Calibri" pitchFamily="34" charset="0"/>
              </a:rPr>
              <a:t>hover over the book jacket  and </a:t>
            </a:r>
            <a:r>
              <a:rPr lang="en-US" b="1" kern="0" dirty="0" smtClean="0">
                <a:solidFill>
                  <a:srgbClr val="FF0000"/>
                </a:solidFill>
                <a:latin typeface="Calibri"/>
              </a:rPr>
              <a:t>click </a:t>
            </a:r>
            <a:r>
              <a:rPr lang="en-US" b="1" dirty="0" smtClean="0">
                <a:solidFill>
                  <a:srgbClr val="FF0000"/>
                </a:solidFill>
                <a:latin typeface="Calibri" pitchFamily="34" charset="0"/>
              </a:rPr>
              <a:t>on </a:t>
            </a:r>
            <a:r>
              <a:rPr lang="en-US" b="1" dirty="0">
                <a:solidFill>
                  <a:srgbClr val="FF0000"/>
                </a:solidFill>
                <a:latin typeface="Calibri" pitchFamily="34" charset="0"/>
              </a:rPr>
              <a:t>the red banner.</a:t>
            </a:r>
          </a:p>
        </p:txBody>
      </p:sp>
      <p:cxnSp>
        <p:nvCxnSpPr>
          <p:cNvPr id="12" name="Straight Arrow Connector 11"/>
          <p:cNvCxnSpPr/>
          <p:nvPr/>
        </p:nvCxnSpPr>
        <p:spPr>
          <a:xfrm flipH="1">
            <a:off x="838201" y="5696129"/>
            <a:ext cx="99059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81000" y="5397345"/>
            <a:ext cx="457200" cy="4700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57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3044"/>
            <a:ext cx="9144001" cy="3402756"/>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5</a:t>
            </a:fld>
            <a:endParaRPr lang="en-US"/>
          </a:p>
        </p:txBody>
      </p:sp>
      <p:cxnSp>
        <p:nvCxnSpPr>
          <p:cNvPr id="15" name="Straight Arrow Connector 14"/>
          <p:cNvCxnSpPr/>
          <p:nvPr/>
        </p:nvCxnSpPr>
        <p:spPr>
          <a:xfrm>
            <a:off x="5500131" y="1548259"/>
            <a:ext cx="0" cy="3962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96000" y="2328308"/>
            <a:ext cx="0" cy="3061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620000" y="2384614"/>
            <a:ext cx="0" cy="3061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629400" y="1714128"/>
            <a:ext cx="0" cy="2271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00600" y="432351"/>
            <a:ext cx="1600200" cy="107721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Clicking Menu collapses dark blue section </a:t>
            </a:r>
            <a:r>
              <a:rPr lang="en-US" sz="1600" b="1" kern="0" dirty="0" smtClean="0">
                <a:solidFill>
                  <a:srgbClr val="FF0000"/>
                </a:solidFill>
                <a:latin typeface="Calibri"/>
              </a:rPr>
              <a:t>beneath.</a:t>
            </a:r>
            <a:endParaRPr lang="en-US" sz="1600" b="1" kern="0" dirty="0">
              <a:solidFill>
                <a:srgbClr val="FF0000"/>
              </a:solidFill>
              <a:latin typeface="Calibri"/>
            </a:endParaRPr>
          </a:p>
        </p:txBody>
      </p:sp>
      <p:sp>
        <p:nvSpPr>
          <p:cNvPr id="21" name="TextBox 20"/>
          <p:cNvSpPr txBox="1"/>
          <p:nvPr/>
        </p:nvSpPr>
        <p:spPr>
          <a:xfrm>
            <a:off x="5500131" y="2618482"/>
            <a:ext cx="1801338" cy="107721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a:solidFill>
                  <a:srgbClr val="FF0000"/>
                </a:solidFill>
                <a:latin typeface="Calibri"/>
              </a:rPr>
              <a:t>Clicking </a:t>
            </a:r>
            <a:r>
              <a:rPr lang="en-US" sz="1600" b="1" kern="0" dirty="0" smtClean="0">
                <a:solidFill>
                  <a:srgbClr val="FF0000"/>
                </a:solidFill>
                <a:latin typeface="Calibri"/>
              </a:rPr>
              <a:t>Account prompts you to sign in if you haven't </a:t>
            </a:r>
            <a:r>
              <a:rPr lang="en-US" sz="1600" b="1" kern="0" dirty="0" smtClean="0">
                <a:solidFill>
                  <a:srgbClr val="FF0000"/>
                </a:solidFill>
                <a:latin typeface="Calibri"/>
              </a:rPr>
              <a:t>already.</a:t>
            </a:r>
            <a:endParaRPr lang="en-US" sz="1600" b="1" kern="0" dirty="0">
              <a:solidFill>
                <a:srgbClr val="FF0000"/>
              </a:solidFill>
              <a:latin typeface="Calibri"/>
            </a:endParaRPr>
          </a:p>
        </p:txBody>
      </p:sp>
      <p:sp>
        <p:nvSpPr>
          <p:cNvPr id="22" name="TextBox 21"/>
          <p:cNvSpPr txBox="1"/>
          <p:nvPr/>
        </p:nvSpPr>
        <p:spPr>
          <a:xfrm>
            <a:off x="6324600" y="1336194"/>
            <a:ext cx="609600" cy="338554"/>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Help</a:t>
            </a:r>
            <a:endParaRPr lang="en-US" sz="1600" b="1" kern="0" dirty="0">
              <a:solidFill>
                <a:srgbClr val="FF0000"/>
              </a:solidFill>
              <a:latin typeface="Calibri"/>
            </a:endParaRPr>
          </a:p>
        </p:txBody>
      </p:sp>
      <p:sp>
        <p:nvSpPr>
          <p:cNvPr id="23" name="TextBox 22"/>
          <p:cNvSpPr txBox="1"/>
          <p:nvPr/>
        </p:nvSpPr>
        <p:spPr>
          <a:xfrm>
            <a:off x="7150058" y="1097150"/>
            <a:ext cx="773752" cy="584775"/>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Search box</a:t>
            </a:r>
            <a:endParaRPr lang="en-US" sz="1600" b="1" kern="0" dirty="0">
              <a:solidFill>
                <a:srgbClr val="FF0000"/>
              </a:solidFill>
              <a:latin typeface="Calibri"/>
            </a:endParaRPr>
          </a:p>
        </p:txBody>
      </p:sp>
      <p:sp>
        <p:nvSpPr>
          <p:cNvPr id="24" name="TextBox 23"/>
          <p:cNvSpPr txBox="1"/>
          <p:nvPr/>
        </p:nvSpPr>
        <p:spPr>
          <a:xfrm>
            <a:off x="7530803" y="2703482"/>
            <a:ext cx="1066800" cy="584775"/>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smtClean="0">
                <a:solidFill>
                  <a:srgbClr val="FF0000"/>
                </a:solidFill>
                <a:latin typeface="Calibri"/>
              </a:rPr>
              <a:t>Advanced Search</a:t>
            </a:r>
            <a:endParaRPr lang="en-US" sz="1600" b="1" kern="0" dirty="0">
              <a:solidFill>
                <a:srgbClr val="FF0000"/>
              </a:solidFill>
              <a:latin typeface="Calibri"/>
            </a:endParaRPr>
          </a:p>
        </p:txBody>
      </p:sp>
      <p:cxnSp>
        <p:nvCxnSpPr>
          <p:cNvPr id="25" name="Straight Arrow Connector 24"/>
          <p:cNvCxnSpPr/>
          <p:nvPr/>
        </p:nvCxnSpPr>
        <p:spPr>
          <a:xfrm>
            <a:off x="7301469" y="1717352"/>
            <a:ext cx="0" cy="22714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6413" y="4191000"/>
            <a:ext cx="1801338" cy="1077218"/>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sz="1600" b="1" kern="0" dirty="0">
                <a:solidFill>
                  <a:srgbClr val="FF0000"/>
                </a:solidFill>
                <a:latin typeface="Calibri"/>
              </a:rPr>
              <a:t>Links to categorized breakdown of digital </a:t>
            </a:r>
            <a:r>
              <a:rPr lang="en-US" sz="1600" b="1" kern="0" dirty="0" smtClean="0">
                <a:solidFill>
                  <a:srgbClr val="FF0000"/>
                </a:solidFill>
                <a:latin typeface="Calibri"/>
              </a:rPr>
              <a:t>collection </a:t>
            </a:r>
            <a:endParaRPr lang="en-US" sz="1600" b="1" kern="0" dirty="0">
              <a:solidFill>
                <a:srgbClr val="FF0000"/>
              </a:solidFill>
              <a:latin typeface="Calibri"/>
            </a:endParaRPr>
          </a:p>
        </p:txBody>
      </p:sp>
      <p:cxnSp>
        <p:nvCxnSpPr>
          <p:cNvPr id="27" name="Straight Arrow Connector 26"/>
          <p:cNvCxnSpPr>
            <a:stCxn id="26" idx="0"/>
          </p:cNvCxnSpPr>
          <p:nvPr/>
        </p:nvCxnSpPr>
        <p:spPr>
          <a:xfrm flipV="1">
            <a:off x="1147082" y="3810000"/>
            <a:ext cx="152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299482" y="3695700"/>
            <a:ext cx="1672318" cy="495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8293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731" y="228600"/>
            <a:ext cx="9159731" cy="643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50</a:t>
            </a:fld>
            <a:endParaRPr lang="en-US">
              <a:solidFill>
                <a:prstClr val="white">
                  <a:tint val="75000"/>
                </a:prstClr>
              </a:solidFill>
            </a:endParaRPr>
          </a:p>
        </p:txBody>
      </p:sp>
      <p:sp>
        <p:nvSpPr>
          <p:cNvPr id="6" name="Title 1"/>
          <p:cNvSpPr txBox="1">
            <a:spLocks/>
          </p:cNvSpPr>
          <p:nvPr/>
        </p:nvSpPr>
        <p:spPr>
          <a:xfrm>
            <a:off x="990600" y="1416784"/>
            <a:ext cx="3200400" cy="1631216"/>
          </a:xfrm>
          <a:prstGeom prst="rect">
            <a:avLst/>
          </a:prstGeom>
          <a:solidFill>
            <a:schemeClr val="tx1"/>
          </a:solidFill>
          <a:ln w="38100">
            <a:solidFill>
              <a:srgbClr val="FF0000"/>
            </a:solidFill>
          </a:ln>
        </p:spPr>
        <p:txBody>
          <a:bodyPr wrap="square" rtlCol="0">
            <a:spAutoFit/>
          </a:bodyPr>
          <a:lstStyle>
            <a:defPPr>
              <a:defRPr lang="en-US"/>
            </a:defPPr>
            <a:lvl1pPr>
              <a:defRPr b="1">
                <a:solidFill>
                  <a:srgbClr val="FF0000"/>
                </a:solidFill>
                <a:latin typeface="Calibri" pitchFamily="34" charset="0"/>
              </a:defRPr>
            </a:lvl1pPr>
          </a:lstStyle>
          <a:p>
            <a:r>
              <a:rPr lang="en-US" sz="2000" dirty="0"/>
              <a:t>Rated Titles list - This will be a list of the titles that you personally have rated</a:t>
            </a:r>
            <a:r>
              <a:rPr lang="en-US" sz="2000" dirty="0" smtClean="0"/>
              <a:t>. To remove a title from this list, click Remove rating.</a:t>
            </a:r>
            <a:endParaRPr lang="en-US" sz="2000" dirty="0"/>
          </a:p>
        </p:txBody>
      </p:sp>
      <p:cxnSp>
        <p:nvCxnSpPr>
          <p:cNvPr id="7" name="Straight Arrow Connector 6"/>
          <p:cNvCxnSpPr/>
          <p:nvPr/>
        </p:nvCxnSpPr>
        <p:spPr>
          <a:xfrm>
            <a:off x="2895600" y="3048000"/>
            <a:ext cx="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76274" y="1140640"/>
            <a:ext cx="1981200" cy="923330"/>
          </a:xfrm>
          <a:prstGeom prst="rect">
            <a:avLst/>
          </a:prstGeom>
          <a:solidFill>
            <a:schemeClr val="tx1"/>
          </a:solidFill>
          <a:ln w="38100">
            <a:solidFill>
              <a:srgbClr val="FF0000"/>
            </a:solidFill>
          </a:ln>
        </p:spPr>
        <p:txBody>
          <a:bodyPr wrap="square" rtlCol="0">
            <a:spAutoFit/>
          </a:bodyPr>
          <a:lstStyle/>
          <a:p>
            <a:r>
              <a:rPr lang="en-US" b="1" kern="0" dirty="0" smtClean="0">
                <a:solidFill>
                  <a:srgbClr val="FF0000"/>
                </a:solidFill>
                <a:latin typeface="Calibri"/>
              </a:rPr>
              <a:t>Click </a:t>
            </a:r>
            <a:r>
              <a:rPr lang="en-US" b="1" dirty="0" smtClean="0">
                <a:solidFill>
                  <a:srgbClr val="FF0000"/>
                </a:solidFill>
                <a:latin typeface="Calibri" pitchFamily="34" charset="0"/>
              </a:rPr>
              <a:t>List to get back to the menu of lists.</a:t>
            </a:r>
            <a:endParaRPr lang="en-US" b="1" dirty="0">
              <a:solidFill>
                <a:srgbClr val="FF0000"/>
              </a:solidFill>
              <a:latin typeface="Calibri" pitchFamily="34" charset="0"/>
            </a:endParaRPr>
          </a:p>
        </p:txBody>
      </p:sp>
      <p:cxnSp>
        <p:nvCxnSpPr>
          <p:cNvPr id="9" name="Straight Arrow Connector 8"/>
          <p:cNvCxnSpPr/>
          <p:nvPr/>
        </p:nvCxnSpPr>
        <p:spPr>
          <a:xfrm>
            <a:off x="6657474" y="1622668"/>
            <a:ext cx="30479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277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763334"/>
            <a:ext cx="9144000" cy="528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51</a:t>
            </a:fld>
            <a:endParaRPr lang="en-US">
              <a:solidFill>
                <a:prstClr val="white">
                  <a:tint val="75000"/>
                </a:prstClr>
              </a:solidFill>
            </a:endParaRPr>
          </a:p>
        </p:txBody>
      </p:sp>
      <p:sp>
        <p:nvSpPr>
          <p:cNvPr id="7" name="Title 1"/>
          <p:cNvSpPr txBox="1">
            <a:spLocks/>
          </p:cNvSpPr>
          <p:nvPr/>
        </p:nvSpPr>
        <p:spPr>
          <a:xfrm>
            <a:off x="205153" y="1219200"/>
            <a:ext cx="8037513" cy="1323439"/>
          </a:xfrm>
          <a:prstGeom prst="rect">
            <a:avLst/>
          </a:prstGeom>
          <a:solidFill>
            <a:schemeClr val="tx1"/>
          </a:solidFill>
          <a:ln w="38100">
            <a:solidFill>
              <a:srgbClr val="FF0000"/>
            </a:solidFill>
          </a:ln>
        </p:spPr>
        <p:txBody>
          <a:bodyPr wrap="square" rtlCol="0">
            <a:spAutoFit/>
          </a:bodyPr>
          <a:lstStyle>
            <a:defPPr>
              <a:defRPr lang="en-US"/>
            </a:defPPr>
            <a:lvl1pPr>
              <a:defRPr sz="2000" b="1">
                <a:solidFill>
                  <a:srgbClr val="FF0000"/>
                </a:solidFill>
                <a:latin typeface="Calibri" pitchFamily="34" charset="0"/>
              </a:defRPr>
            </a:lvl1pPr>
          </a:lstStyle>
          <a:p>
            <a:r>
              <a:rPr lang="en-US" dirty="0"/>
              <a:t>Recommended for </a:t>
            </a:r>
            <a:r>
              <a:rPr lang="en-US" dirty="0" smtClean="0"/>
              <a:t>you - a </a:t>
            </a:r>
            <a:r>
              <a:rPr lang="en-US" dirty="0"/>
              <a:t>list of titles that draws from other titles that you have borrowed or are on your wish list</a:t>
            </a:r>
            <a:r>
              <a:rPr lang="en-US" dirty="0" smtClean="0"/>
              <a:t>. These </a:t>
            </a:r>
            <a:r>
              <a:rPr lang="en-US" dirty="0"/>
              <a:t>titles will always be changing and all will be available to borrow immediately</a:t>
            </a:r>
            <a:r>
              <a:rPr lang="en-US" dirty="0" smtClean="0"/>
              <a:t>. Note </a:t>
            </a:r>
            <a:r>
              <a:rPr lang="en-US" dirty="0"/>
              <a:t>however, that some of the titles are audiobooks. </a:t>
            </a:r>
          </a:p>
        </p:txBody>
      </p:sp>
      <p:sp>
        <p:nvSpPr>
          <p:cNvPr id="10" name="TextBox 9"/>
          <p:cNvSpPr txBox="1"/>
          <p:nvPr/>
        </p:nvSpPr>
        <p:spPr>
          <a:xfrm>
            <a:off x="7315200" y="3214419"/>
            <a:ext cx="1143000" cy="1015663"/>
          </a:xfrm>
          <a:prstGeom prst="rect">
            <a:avLst/>
          </a:prstGeom>
          <a:solidFill>
            <a:schemeClr val="tx1"/>
          </a:solidFill>
          <a:ln w="38100">
            <a:solidFill>
              <a:srgbClr val="FF0000"/>
            </a:solidFill>
          </a:ln>
        </p:spPr>
        <p:txBody>
          <a:bodyPr wrap="square" rtlCol="0">
            <a:spAutoFit/>
          </a:bodyPr>
          <a:lstStyle>
            <a:defPPr>
              <a:defRPr lang="en-US"/>
            </a:defPPr>
            <a:lvl1pPr>
              <a:defRPr sz="2000" b="1">
                <a:solidFill>
                  <a:srgbClr val="FF0000"/>
                </a:solidFill>
                <a:latin typeface="Calibri" pitchFamily="34" charset="0"/>
              </a:defRPr>
            </a:lvl1pPr>
          </a:lstStyle>
          <a:p>
            <a:r>
              <a:rPr lang="en-US" dirty="0" smtClean="0"/>
              <a:t>Next, </a:t>
            </a:r>
            <a:r>
              <a:rPr lang="en-US" smtClean="0"/>
              <a:t>click Settings. </a:t>
            </a:r>
            <a:endParaRPr lang="en-US" dirty="0"/>
          </a:p>
        </p:txBody>
      </p:sp>
      <p:cxnSp>
        <p:nvCxnSpPr>
          <p:cNvPr id="12" name="Straight Arrow Connector 11"/>
          <p:cNvCxnSpPr/>
          <p:nvPr/>
        </p:nvCxnSpPr>
        <p:spPr>
          <a:xfrm flipV="1">
            <a:off x="7467600" y="2895600"/>
            <a:ext cx="0" cy="3188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 y="3758863"/>
            <a:ext cx="59721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5715000" y="2542639"/>
            <a:ext cx="0" cy="13435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2123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279" y="914400"/>
            <a:ext cx="9095721" cy="553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52</a:t>
            </a:fld>
            <a:endParaRPr lang="en-US">
              <a:solidFill>
                <a:prstClr val="white">
                  <a:tint val="75000"/>
                </a:prstClr>
              </a:solidFill>
            </a:endParaRPr>
          </a:p>
        </p:txBody>
      </p:sp>
      <p:sp>
        <p:nvSpPr>
          <p:cNvPr id="8" name="Title 1"/>
          <p:cNvSpPr txBox="1">
            <a:spLocks/>
          </p:cNvSpPr>
          <p:nvPr/>
        </p:nvSpPr>
        <p:spPr>
          <a:xfrm>
            <a:off x="192087" y="167998"/>
            <a:ext cx="8799513" cy="1015663"/>
          </a:xfrm>
          <a:prstGeom prst="rect">
            <a:avLst/>
          </a:prstGeom>
          <a:solidFill>
            <a:schemeClr val="tx1"/>
          </a:solidFill>
          <a:ln w="38100">
            <a:solidFill>
              <a:srgbClr val="FF0000"/>
            </a:solidFill>
          </a:ln>
        </p:spPr>
        <p:txBody>
          <a:bodyPr wrap="square" rtlCol="0">
            <a:spAutoFit/>
          </a:bodyPr>
          <a:lstStyle>
            <a:defPPr>
              <a:defRPr lang="en-US"/>
            </a:defPPr>
            <a:lvl1pPr>
              <a:defRPr sz="2000" b="1">
                <a:solidFill>
                  <a:srgbClr val="FF0000"/>
                </a:solidFill>
                <a:latin typeface="Calibri" pitchFamily="34" charset="0"/>
              </a:defRPr>
            </a:lvl1pPr>
          </a:lstStyle>
          <a:p>
            <a:r>
              <a:rPr lang="en-US" dirty="0"/>
              <a:t>On Settings, </a:t>
            </a:r>
            <a:r>
              <a:rPr lang="en-US" dirty="0" smtClean="0"/>
              <a:t>you </a:t>
            </a:r>
            <a:r>
              <a:rPr lang="en-US" dirty="0"/>
              <a:t>can change your lending </a:t>
            </a:r>
            <a:r>
              <a:rPr lang="en-US" dirty="0" smtClean="0"/>
              <a:t>periods for eBooks and Audiobooks. You can also change the Contrast of the display of the OverDrive website. Don’t forget to click the Save button to save your settings. </a:t>
            </a:r>
            <a:endParaRPr lang="en-US" dirty="0"/>
          </a:p>
        </p:txBody>
      </p:sp>
    </p:spTree>
    <p:extLst>
      <p:ext uri="{BB962C8B-B14F-4D97-AF65-F5344CB8AC3E}">
        <p14:creationId xmlns:p14="http://schemas.microsoft.com/office/powerpoint/2010/main" val="1255874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2126" y="0"/>
            <a:ext cx="8849473" cy="687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682DB454-FBD6-4DD7-8956-696EFA8BCCE1}" type="slidenum">
              <a:rPr lang="en-US" smtClean="0">
                <a:solidFill>
                  <a:prstClr val="white">
                    <a:tint val="75000"/>
                  </a:prstClr>
                </a:solidFill>
              </a:rPr>
              <a:pPr/>
              <a:t>53</a:t>
            </a:fld>
            <a:endParaRPr lang="en-US">
              <a:solidFill>
                <a:prstClr val="white">
                  <a:tint val="75000"/>
                </a:prstClr>
              </a:solidFill>
            </a:endParaRPr>
          </a:p>
        </p:txBody>
      </p:sp>
      <p:sp>
        <p:nvSpPr>
          <p:cNvPr id="6" name="Title 1"/>
          <p:cNvSpPr txBox="1">
            <a:spLocks/>
          </p:cNvSpPr>
          <p:nvPr/>
        </p:nvSpPr>
        <p:spPr>
          <a:xfrm>
            <a:off x="152400" y="152400"/>
            <a:ext cx="6665913" cy="400110"/>
          </a:xfrm>
          <a:prstGeom prst="rect">
            <a:avLst/>
          </a:prstGeom>
          <a:solidFill>
            <a:schemeClr val="tx1"/>
          </a:solidFill>
          <a:ln w="38100">
            <a:solidFill>
              <a:srgbClr val="FF0000"/>
            </a:solidFill>
          </a:ln>
        </p:spPr>
        <p:txBody>
          <a:bodyPr wrap="square" rtlCol="0">
            <a:spAutoFit/>
          </a:bodyPr>
          <a:lstStyle>
            <a:defPPr>
              <a:defRPr lang="en-US"/>
            </a:defPPr>
            <a:lvl1pPr>
              <a:defRPr sz="2000" b="1">
                <a:solidFill>
                  <a:srgbClr val="FF0000"/>
                </a:solidFill>
                <a:latin typeface="Calibri" pitchFamily="34" charset="0"/>
              </a:defRPr>
            </a:lvl1pPr>
          </a:lstStyle>
          <a:p>
            <a:r>
              <a:rPr lang="en-US" dirty="0" smtClean="0"/>
              <a:t>When you are finished, don’t forget to Sign Out of OverDrive. </a:t>
            </a:r>
            <a:endParaRPr lang="en-US" dirty="0"/>
          </a:p>
        </p:txBody>
      </p:sp>
      <p:cxnSp>
        <p:nvCxnSpPr>
          <p:cNvPr id="7" name="Straight Arrow Connector 6"/>
          <p:cNvCxnSpPr/>
          <p:nvPr/>
        </p:nvCxnSpPr>
        <p:spPr>
          <a:xfrm>
            <a:off x="6858000" y="228600"/>
            <a:ext cx="1447800" cy="105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033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284746"/>
            <a:ext cx="7162800" cy="6510289"/>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6</a:t>
            </a:fld>
            <a:endParaRPr lang="en-US"/>
          </a:p>
        </p:txBody>
      </p:sp>
      <p:sp>
        <p:nvSpPr>
          <p:cNvPr id="7" name="TextBox 6"/>
          <p:cNvSpPr txBox="1"/>
          <p:nvPr/>
        </p:nvSpPr>
        <p:spPr>
          <a:xfrm>
            <a:off x="1828800" y="152400"/>
            <a:ext cx="6633410"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Scroll </a:t>
            </a:r>
            <a:r>
              <a:rPr lang="en-US" b="1" kern="0" dirty="0">
                <a:solidFill>
                  <a:srgbClr val="FF0000"/>
                </a:solidFill>
                <a:latin typeface="Calibri"/>
              </a:rPr>
              <a:t>down to see bottom </a:t>
            </a:r>
            <a:r>
              <a:rPr lang="en-US" b="1" kern="0" dirty="0" smtClean="0">
                <a:solidFill>
                  <a:srgbClr val="FF0000"/>
                </a:solidFill>
                <a:latin typeface="Calibri"/>
              </a:rPr>
              <a:t>section. The </a:t>
            </a:r>
            <a:r>
              <a:rPr lang="en-US" b="1" kern="0" dirty="0">
                <a:solidFill>
                  <a:srgbClr val="FF0000"/>
                </a:solidFill>
                <a:latin typeface="Calibri"/>
              </a:rPr>
              <a:t>material in the featured collections are displayed in more detail. </a:t>
            </a:r>
            <a:r>
              <a:rPr lang="en-US" b="1" kern="0" dirty="0" smtClean="0">
                <a:solidFill>
                  <a:srgbClr val="FF0000"/>
                </a:solidFill>
                <a:latin typeface="Calibri"/>
              </a:rPr>
              <a:t>New </a:t>
            </a:r>
            <a:r>
              <a:rPr lang="en-US" b="1" kern="0" dirty="0">
                <a:solidFill>
                  <a:srgbClr val="FF0000"/>
                </a:solidFill>
                <a:latin typeface="Calibri"/>
              </a:rPr>
              <a:t>eBooks are featured on top.</a:t>
            </a:r>
          </a:p>
        </p:txBody>
      </p:sp>
      <p:sp>
        <p:nvSpPr>
          <p:cNvPr id="8" name="TextBox 7"/>
          <p:cNvSpPr txBox="1"/>
          <p:nvPr/>
        </p:nvSpPr>
        <p:spPr>
          <a:xfrm>
            <a:off x="529389" y="4187289"/>
            <a:ext cx="7932821" cy="646331"/>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This section  </a:t>
            </a:r>
            <a:r>
              <a:rPr lang="en-US" b="1" kern="0" dirty="0">
                <a:solidFill>
                  <a:srgbClr val="FF0000"/>
                </a:solidFill>
                <a:latin typeface="Calibri"/>
              </a:rPr>
              <a:t>calls out links for Books Always Available (Public Domain Books), Advantage Libraries, and Accessible eBooks.  </a:t>
            </a:r>
          </a:p>
        </p:txBody>
      </p:sp>
      <p:cxnSp>
        <p:nvCxnSpPr>
          <p:cNvPr id="9" name="Straight Arrow Connector 8"/>
          <p:cNvCxnSpPr/>
          <p:nvPr/>
        </p:nvCxnSpPr>
        <p:spPr>
          <a:xfrm>
            <a:off x="457200" y="381000"/>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886200" y="4823126"/>
            <a:ext cx="1" cy="2822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734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738"/>
            <a:ext cx="7335173" cy="6773298"/>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7</a:t>
            </a:fld>
            <a:endParaRPr lang="en-US"/>
          </a:p>
        </p:txBody>
      </p:sp>
      <p:sp>
        <p:nvSpPr>
          <p:cNvPr id="7" name="TextBox 6"/>
          <p:cNvSpPr txBox="1"/>
          <p:nvPr/>
        </p:nvSpPr>
        <p:spPr>
          <a:xfrm>
            <a:off x="1828800" y="990600"/>
            <a:ext cx="2895600" cy="2585323"/>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a:solidFill>
                  <a:srgbClr val="FF0000"/>
                </a:solidFill>
                <a:latin typeface="Calibri"/>
              </a:rPr>
              <a:t>Scrolling down further reveals additional </a:t>
            </a:r>
            <a:r>
              <a:rPr lang="en-US" b="1" kern="0" dirty="0" smtClean="0">
                <a:solidFill>
                  <a:srgbClr val="FF0000"/>
                </a:solidFill>
                <a:latin typeface="Calibri"/>
              </a:rPr>
              <a:t>collections:</a:t>
            </a:r>
          </a:p>
          <a:p>
            <a:pPr marL="285750" lvl="0" indent="-285750">
              <a:buFont typeface="Arial" pitchFamily="34" charset="0"/>
              <a:buChar char="•"/>
              <a:defRPr/>
            </a:pPr>
            <a:r>
              <a:rPr lang="en-US" b="1" kern="0" dirty="0" smtClean="0">
                <a:solidFill>
                  <a:srgbClr val="FF0000"/>
                </a:solidFill>
                <a:latin typeface="Calibri"/>
              </a:rPr>
              <a:t>New </a:t>
            </a:r>
            <a:r>
              <a:rPr lang="en-US" b="1" kern="0" dirty="0">
                <a:solidFill>
                  <a:srgbClr val="FF0000"/>
                </a:solidFill>
                <a:latin typeface="Calibri"/>
              </a:rPr>
              <a:t>audiobooks, </a:t>
            </a:r>
          </a:p>
          <a:p>
            <a:pPr marL="285750" lvl="0" indent="-285750">
              <a:buFont typeface="Arial" pitchFamily="34" charset="0"/>
              <a:buChar char="•"/>
              <a:defRPr/>
            </a:pPr>
            <a:r>
              <a:rPr lang="en-US" b="1" kern="0" dirty="0">
                <a:solidFill>
                  <a:srgbClr val="FF0000"/>
                </a:solidFill>
                <a:latin typeface="Calibri"/>
              </a:rPr>
              <a:t>Most Popular (includes both audio and e </a:t>
            </a:r>
            <a:r>
              <a:rPr lang="en-US" b="1" kern="0" dirty="0" smtClean="0">
                <a:solidFill>
                  <a:srgbClr val="FF0000"/>
                </a:solidFill>
                <a:latin typeface="Calibri"/>
              </a:rPr>
              <a:t>Books</a:t>
            </a:r>
            <a:r>
              <a:rPr lang="en-US" b="1" kern="0" dirty="0">
                <a:solidFill>
                  <a:srgbClr val="FF0000"/>
                </a:solidFill>
                <a:latin typeface="Calibri"/>
              </a:rPr>
              <a:t>) </a:t>
            </a:r>
          </a:p>
          <a:p>
            <a:pPr marL="285750" lvl="0" indent="-285750">
              <a:buFont typeface="Arial" pitchFamily="34" charset="0"/>
              <a:buChar char="•"/>
              <a:defRPr/>
            </a:pPr>
            <a:r>
              <a:rPr lang="en-US" b="1" kern="0" dirty="0" smtClean="0">
                <a:solidFill>
                  <a:srgbClr val="FF0000"/>
                </a:solidFill>
                <a:latin typeface="Calibri"/>
              </a:rPr>
              <a:t>Lost </a:t>
            </a:r>
            <a:r>
              <a:rPr lang="en-US" b="1" kern="0" dirty="0">
                <a:solidFill>
                  <a:srgbClr val="FF0000"/>
                </a:solidFill>
                <a:latin typeface="Calibri"/>
              </a:rPr>
              <a:t>in the </a:t>
            </a:r>
            <a:r>
              <a:rPr lang="en-US" b="1" kern="0" dirty="0" smtClean="0">
                <a:solidFill>
                  <a:srgbClr val="FF0000"/>
                </a:solidFill>
                <a:latin typeface="Calibri"/>
              </a:rPr>
              <a:t>Stacks </a:t>
            </a:r>
            <a:r>
              <a:rPr lang="en-US" b="1" kern="0" dirty="0">
                <a:solidFill>
                  <a:srgbClr val="FF0000"/>
                </a:solidFill>
                <a:latin typeface="Calibri"/>
              </a:rPr>
              <a:t>(includes both audio and e </a:t>
            </a:r>
            <a:r>
              <a:rPr lang="en-US" b="1" kern="0" dirty="0" smtClean="0">
                <a:solidFill>
                  <a:srgbClr val="FF0000"/>
                </a:solidFill>
                <a:latin typeface="Calibri"/>
              </a:rPr>
              <a:t>books</a:t>
            </a:r>
            <a:endParaRPr lang="en-US" b="1" kern="0" dirty="0">
              <a:solidFill>
                <a:srgbClr val="FF0000"/>
              </a:solidFill>
              <a:latin typeface="Calibri"/>
            </a:endParaRPr>
          </a:p>
        </p:txBody>
      </p:sp>
      <p:cxnSp>
        <p:nvCxnSpPr>
          <p:cNvPr id="12" name="Straight Arrow Connector 11"/>
          <p:cNvCxnSpPr/>
          <p:nvPr/>
        </p:nvCxnSpPr>
        <p:spPr>
          <a:xfrm>
            <a:off x="457200" y="152400"/>
            <a:ext cx="304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9179" y="5257800"/>
            <a:ext cx="304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353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 y="76200"/>
            <a:ext cx="9131968" cy="6500110"/>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8</a:t>
            </a:fld>
            <a:endParaRPr lang="en-US"/>
          </a:p>
        </p:txBody>
      </p:sp>
      <p:sp>
        <p:nvSpPr>
          <p:cNvPr id="7" name="TextBox 6"/>
          <p:cNvSpPr txBox="1"/>
          <p:nvPr/>
        </p:nvSpPr>
        <p:spPr>
          <a:xfrm>
            <a:off x="2819400" y="76200"/>
            <a:ext cx="3647614"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We are going to start browsing for eBooks. The first step is to Sign In to OverDrive.</a:t>
            </a:r>
            <a:endParaRPr lang="en-US" b="1" kern="0" dirty="0">
              <a:solidFill>
                <a:srgbClr val="FF0000"/>
              </a:solidFill>
              <a:latin typeface="Calibri"/>
            </a:endParaRPr>
          </a:p>
        </p:txBody>
      </p:sp>
      <p:cxnSp>
        <p:nvCxnSpPr>
          <p:cNvPr id="12" name="Straight Arrow Connector 11"/>
          <p:cNvCxnSpPr/>
          <p:nvPr/>
        </p:nvCxnSpPr>
        <p:spPr>
          <a:xfrm>
            <a:off x="6934200" y="53340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240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 y="1066800"/>
            <a:ext cx="9131968" cy="4272587"/>
          </a:xfrm>
          <a:prstGeom prst="rect">
            <a:avLst/>
          </a:prstGeom>
        </p:spPr>
      </p:pic>
      <p:sp>
        <p:nvSpPr>
          <p:cNvPr id="5" name="Slide Number Placeholder 4"/>
          <p:cNvSpPr>
            <a:spLocks noGrp="1"/>
          </p:cNvSpPr>
          <p:nvPr>
            <p:ph type="sldNum" sz="quarter" idx="12"/>
          </p:nvPr>
        </p:nvSpPr>
        <p:spPr/>
        <p:txBody>
          <a:bodyPr/>
          <a:lstStyle/>
          <a:p>
            <a:fld id="{682DB454-FBD6-4DD7-8956-696EFA8BCCE1}" type="slidenum">
              <a:rPr lang="en-US" smtClean="0"/>
              <a:pPr/>
              <a:t>9</a:t>
            </a:fld>
            <a:endParaRPr lang="en-US"/>
          </a:p>
        </p:txBody>
      </p:sp>
      <p:sp>
        <p:nvSpPr>
          <p:cNvPr id="7" name="TextBox 6"/>
          <p:cNvSpPr txBox="1"/>
          <p:nvPr/>
        </p:nvSpPr>
        <p:spPr>
          <a:xfrm>
            <a:off x="2819400" y="3203093"/>
            <a:ext cx="3647614" cy="923330"/>
          </a:xfrm>
          <a:prstGeom prst="rect">
            <a:avLst/>
          </a:prstGeom>
          <a:solidFill>
            <a:sysClr val="window" lastClr="FFFFFF"/>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pPr lvl="0">
              <a:defRPr/>
            </a:pPr>
            <a:r>
              <a:rPr lang="en-US" b="1" kern="0" dirty="0" smtClean="0">
                <a:solidFill>
                  <a:srgbClr val="FF0000"/>
                </a:solidFill>
                <a:latin typeface="Calibri"/>
              </a:rPr>
              <a:t>Start typing the name of your library and select it from the list that drops down.</a:t>
            </a:r>
            <a:endParaRPr lang="en-US" b="1" kern="0" dirty="0">
              <a:solidFill>
                <a:srgbClr val="FF0000"/>
              </a:solidFill>
              <a:latin typeface="Calibri"/>
            </a:endParaRPr>
          </a:p>
        </p:txBody>
      </p:sp>
      <p:cxnSp>
        <p:nvCxnSpPr>
          <p:cNvPr id="10" name="Straight Arrow Connector 9"/>
          <p:cNvCxnSpPr/>
          <p:nvPr/>
        </p:nvCxnSpPr>
        <p:spPr>
          <a:xfrm flipH="1">
            <a:off x="2209802" y="3733800"/>
            <a:ext cx="60959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0632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12516</TotalTime>
  <Words>2806</Words>
  <Application>Microsoft Office PowerPoint</Application>
  <PresentationFormat>On-screen Show (4:3)</PresentationFormat>
  <Paragraphs>249</Paragraphs>
  <Slides>53</Slides>
  <Notes>52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mytheme</vt:lpstr>
      <vt:lpstr>Searching Overdrive &amp; Managing your Digital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MC-NPL eBook class</dc:title>
  <dc:creator>Andie</dc:creator>
  <cp:lastModifiedBy>Len</cp:lastModifiedBy>
  <cp:revision>997</cp:revision>
  <dcterms:created xsi:type="dcterms:W3CDTF">2011-05-12T22:41:14Z</dcterms:created>
  <dcterms:modified xsi:type="dcterms:W3CDTF">2014-07-14T20:22:30Z</dcterms:modified>
</cp:coreProperties>
</file>